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15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1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_rels/presentation.xml.rels" ContentType="application/vnd.openxmlformats-package.relationships+xml"/>
  <Override PartName="/ppt/media/image47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72.jpeg" ContentType="image/jpeg"/>
  <Override PartName="/ppt/media/image42.png" ContentType="image/png"/>
  <Override PartName="/ppt/media/image35.png" ContentType="image/png"/>
  <Override PartName="/ppt/media/image24.wmf" ContentType="image/x-wmf"/>
  <Override PartName="/ppt/media/image34.png" ContentType="image/png"/>
  <Override PartName="/ppt/media/image23.wmf" ContentType="image/x-wmf"/>
  <Override PartName="/ppt/media/image30.png" ContentType="image/png"/>
  <Override PartName="/ppt/media/image29.png" ContentType="image/png"/>
  <Override PartName="/ppt/media/image18.wmf" ContentType="image/x-wmf"/>
  <Override PartName="/ppt/media/image28.png" ContentType="image/png"/>
  <Override PartName="/ppt/media/image17.wmf" ContentType="image/x-wmf"/>
  <Override PartName="/ppt/media/image41.png" ContentType="image/png"/>
  <Override PartName="/ppt/media/image27.wmf" ContentType="image/x-wmf"/>
  <Override PartName="/ppt/media/image38.png" ContentType="image/png"/>
  <Override PartName="/ppt/media/image40.png" ContentType="image/png"/>
  <Override PartName="/ppt/media/image26.wmf" ContentType="image/x-wmf"/>
  <Override PartName="/ppt/media/image37.png" ContentType="image/png"/>
  <Override PartName="/ppt/media/image25.wmf" ContentType="image/x-wmf"/>
  <Override PartName="/ppt/media/image36.png" ContentType="image/png"/>
  <Override PartName="/ppt/media/image66.tif" ContentType="image/tiff"/>
  <Override PartName="/ppt/media/image9.png" ContentType="image/png"/>
  <Override PartName="/ppt/media/image59.png" ContentType="image/png"/>
  <Override PartName="/ppt/media/image10.png" ContentType="image/png"/>
  <Override PartName="/ppt/media/image69.png" ContentType="image/png"/>
  <Override PartName="/ppt/media/image16.png" ContentType="image/png"/>
  <Override PartName="/ppt/media/image31.png" ContentType="image/png"/>
  <Override PartName="/ppt/media/image20.wmf" ContentType="image/x-wmf"/>
  <Override PartName="/ppt/media/image61.png" ContentType="image/png"/>
  <Override PartName="/ppt/media/image70.png" ContentType="image/png"/>
  <Override PartName="/ppt/media/image15.png" ContentType="image/png"/>
  <Override PartName="/ppt/media/image68.png" ContentType="image/png"/>
  <Override PartName="/ppt/media/image49.png" ContentType="image/png"/>
  <Override PartName="/ppt/media/image64.png" ContentType="image/png"/>
  <Override PartName="/ppt/media/image11.png" ContentType="image/png"/>
  <Override PartName="/ppt/media/image50.png" ContentType="image/png"/>
  <Override PartName="/ppt/media/image19.wmf" ContentType="image/x-wmf"/>
  <Override PartName="/ppt/media/image60.png" ContentType="image/png"/>
  <Override PartName="/ppt/media/image75.jpeg" ContentType="image/jpeg"/>
  <Override PartName="/ppt/media/image71.png" ContentType="image/png"/>
  <Override PartName="/ppt/media/image76.png" ContentType="image/png"/>
  <Override PartName="/ppt/media/image67.png" ContentType="image/png"/>
  <Override PartName="/ppt/media/image14.png" ContentType="image/png"/>
  <Override PartName="/ppt/media/image65.jpeg" ContentType="image/jpeg"/>
  <Override PartName="/ppt/media/image48.png" ContentType="image/png"/>
  <Override PartName="/ppt/media/image74.jpeg" ContentType="image/jpeg"/>
  <Override PartName="/ppt/media/image63.png" ContentType="image/png"/>
  <Override PartName="/ppt/media/image13.png" ContentType="image/png"/>
  <Override PartName="/ppt/media/image62.png" ContentType="image/png"/>
  <Override PartName="/ppt/media/image12.png" ContentType="image/png"/>
  <Override PartName="/ppt/media/image55.png" ContentType="image/png"/>
  <Override PartName="/ppt/media/image5.png" ContentType="image/png"/>
  <Override PartName="/ppt/media/image54.png" ContentType="image/png"/>
  <Override PartName="/ppt/media/image4.png" ContentType="image/png"/>
  <Override PartName="/ppt/media/image39.png" ContentType="image/png"/>
  <Override PartName="/ppt/media/image3.png" ContentType="image/png"/>
  <Override PartName="/ppt/media/image73.jpeg" ContentType="image/jpeg"/>
  <Override PartName="/ppt/media/image53.png" ContentType="image/png"/>
  <Override PartName="/ppt/media/image21.wmf" ContentType="image/x-wmf"/>
  <Override PartName="/ppt/media/image32.png" ContentType="image/png"/>
  <Override PartName="/ppt/media/image51.png" ContentType="image/png"/>
  <Override PartName="/ppt/media/image1.png" ContentType="image/png"/>
  <Override PartName="/ppt/media/image33.png" ContentType="image/png"/>
  <Override PartName="/ppt/media/image22.wmf" ContentType="image/x-wmf"/>
  <Override PartName="/ppt/media/image2.png" ContentType="image/png"/>
  <Override PartName="/ppt/media/image52.png" ContentType="image/png"/>
  <Override PartName="/ppt/media/image56.png" ContentType="image/png"/>
  <Override PartName="/ppt/media/image6.png" ContentType="image/png"/>
  <Override PartName="/ppt/media/image57.png" ContentType="image/png"/>
  <Override PartName="/ppt/media/image7.png" ContentType="image/png"/>
  <Override PartName="/ppt/media/image8.png" ContentType="image/png"/>
  <Override PartName="/ppt/media/image58.png" ContentType="image/png"/>
  <Override PartName="/ppt/notesSlides/_rels/notesSlide48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54.xml.rels" ContentType="application/vnd.openxmlformats-package.relationships+xml"/>
  <Override PartName="/ppt/notesSlides/_rels/notesSlide55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3.xml.rels" ContentType="application/vnd.openxmlformats-package.relationships+xml"/>
  <Override PartName="/ppt/notesSlides/notesSlide10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37.xml" ContentType="application/vnd.openxmlformats-officedocument.presentationml.notes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51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52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60.xml" ContentType="application/vnd.openxmlformats-officedocument.presentationml.slide+xml"/>
  <Override PartName="/ppt/slides/_rels/slide22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5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_rels/slide54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9.xml.rels" ContentType="application/vnd.openxmlformats-package.relationships+xml"/>
  <Override PartName="/ppt/slides/_rels/slide57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61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17.xml.rels" ContentType="application/vnd.openxmlformats-package.relationships+xml"/>
  <Override PartName="/ppt/slides/_rels/slide60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44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5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47.xml.rels" ContentType="application/vnd.openxmlformats-package.relationships+xml"/>
  <Override PartName="/ppt/slides/_rels/slide46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14.xml.rels" ContentType="application/vnd.openxmlformats-package.relationships+xml"/>
  <Override PartName="/ppt/slides/_rels/slide37.xml.rels" ContentType="application/vnd.openxmlformats-package.relationships+xml"/>
  <Override PartName="/ppt/slides/_rels/slide52.xml.rels" ContentType="application/vnd.openxmlformats-package.relationships+xml"/>
  <Override PartName="/ppt/slides/_rels/slide59.xml.rels" ContentType="application/vnd.openxmlformats-package.relationships+xml"/>
  <Override PartName="/ppt/slides/_rels/slide30.xml.rels" ContentType="application/vnd.openxmlformats-package.relationships+xml"/>
  <Override PartName="/ppt/slides/_rels/slide62.xml.rels" ContentType="application/vnd.openxmlformats-package.relationships+xml"/>
  <Override PartName="/ppt/slides/_rels/slide5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53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58.xml.rels" ContentType="application/vnd.openxmlformats-package.relationships+xml"/>
  <Override PartName="/ppt/slides/_rels/slide26.xml.rels" ContentType="application/vnd.openxmlformats-package.relationships+xml"/>
  <Override PartName="/ppt/slides/_rels/slide18.xml.rels" ContentType="application/vnd.openxmlformats-package.relationships+xml"/>
  <Override PartName="/ppt/slides/_rels/slide16.xml.rels" ContentType="application/vnd.openxmlformats-package.relationships+xml"/>
  <Override PartName="/ppt/slides/_rels/slide5.xml.rels" ContentType="application/vnd.openxmlformats-package.relationships+xml"/>
  <Override PartName="/ppt/slides/_rels/slide50.xml.rels" ContentType="application/vnd.openxmlformats-package.relationships+xml"/>
  <Override PartName="/ppt/slides/_rels/slide15.xml.rels" ContentType="application/vnd.openxmlformats-package.relationships+xml"/>
  <Override PartName="/ppt/slides/_rels/slide19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56.xml.rels" ContentType="application/vnd.openxmlformats-package.relationships+xml"/>
  <Override PartName="/ppt/slides/_rels/slide8.xml.rels" ContentType="application/vnd.openxmlformats-package.relationships+xml"/>
  <Override PartName="/ppt/slides/slide5.xml" ContentType="application/vnd.openxmlformats-officedocument.presentationml.slide+xml"/>
  <Override PartName="/ppt/slides/slide53.xml" ContentType="application/vnd.openxmlformats-officedocument.presentationml.slide+xml"/>
  <Override PartName="/ppt/slides/slide14.xml" ContentType="application/vnd.openxmlformats-officedocument.presentationml.slide+xml"/>
  <Override PartName="/ppt/slides/slide48.xml" ContentType="application/vnd.openxmlformats-officedocument.presentationml.slide+xml"/>
  <Override PartName="/ppt/slides/slide59.xml" ContentType="application/vnd.openxmlformats-officedocument.presentationml.slide+xml"/>
  <Override PartName="/ppt/slides/slide13.xml" ContentType="application/vnd.openxmlformats-officedocument.presentationml.slide+xml"/>
  <Override PartName="/ppt/slides/slide62.xml" ContentType="application/vnd.openxmlformats-officedocument.presentationml.slide+xml"/>
  <Override PartName="/ppt/slides/slide29.xml" ContentType="application/vnd.openxmlformats-officedocument.presentationml.slide+xml"/>
  <Override PartName="/ppt/slides/slide58.xml" ContentType="application/vnd.openxmlformats-officedocument.presentationml.slide+xml"/>
  <Override PartName="/ppt/slides/slide12.xml" ContentType="application/vnd.openxmlformats-officedocument.presentationml.slide+xml"/>
  <Override PartName="/ppt/slides/slide61.xml" ContentType="application/vnd.openxmlformats-officedocument.presentationml.slide+xml"/>
  <Override PartName="/ppt/slides/slide2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49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56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57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slides/slide54.xml" ContentType="application/vnd.openxmlformats-officedocument.presentationml.slide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s/slide55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6.xml" ContentType="application/vnd.openxmlformats-officedocument.theme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</p:sldIdLst>
  <p:sldSz cx="9144000" cy="6858000"/>
  <p:notesSz cx="6797675" cy="9928225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50" Type="http://schemas.openxmlformats.org/officeDocument/2006/relationships/slide" Target="slides/slide40.xml"/><Relationship Id="rId51" Type="http://schemas.openxmlformats.org/officeDocument/2006/relationships/slide" Target="slides/slide41.xml"/><Relationship Id="rId52" Type="http://schemas.openxmlformats.org/officeDocument/2006/relationships/slide" Target="slides/slide42.xml"/><Relationship Id="rId53" Type="http://schemas.openxmlformats.org/officeDocument/2006/relationships/slide" Target="slides/slide43.xml"/><Relationship Id="rId54" Type="http://schemas.openxmlformats.org/officeDocument/2006/relationships/slide" Target="slides/slide44.xml"/><Relationship Id="rId55" Type="http://schemas.openxmlformats.org/officeDocument/2006/relationships/slide" Target="slides/slide45.xml"/><Relationship Id="rId56" Type="http://schemas.openxmlformats.org/officeDocument/2006/relationships/slide" Target="slides/slide46.xml"/><Relationship Id="rId57" Type="http://schemas.openxmlformats.org/officeDocument/2006/relationships/slide" Target="slides/slide47.xml"/><Relationship Id="rId58" Type="http://schemas.openxmlformats.org/officeDocument/2006/relationships/slide" Target="slides/slide48.xml"/><Relationship Id="rId59" Type="http://schemas.openxmlformats.org/officeDocument/2006/relationships/slide" Target="slides/slide49.xml"/><Relationship Id="rId60" Type="http://schemas.openxmlformats.org/officeDocument/2006/relationships/slide" Target="slides/slide50.xml"/><Relationship Id="rId61" Type="http://schemas.openxmlformats.org/officeDocument/2006/relationships/slide" Target="slides/slide51.xml"/><Relationship Id="rId62" Type="http://schemas.openxmlformats.org/officeDocument/2006/relationships/slide" Target="slides/slide52.xml"/><Relationship Id="rId63" Type="http://schemas.openxmlformats.org/officeDocument/2006/relationships/slide" Target="slides/slide53.xml"/><Relationship Id="rId64" Type="http://schemas.openxmlformats.org/officeDocument/2006/relationships/slide" Target="slides/slide54.xml"/><Relationship Id="rId65" Type="http://schemas.openxmlformats.org/officeDocument/2006/relationships/slide" Target="slides/slide55.xml"/><Relationship Id="rId66" Type="http://schemas.openxmlformats.org/officeDocument/2006/relationships/slide" Target="slides/slide56.xml"/><Relationship Id="rId67" Type="http://schemas.openxmlformats.org/officeDocument/2006/relationships/slide" Target="slides/slide57.xml"/><Relationship Id="rId68" Type="http://schemas.openxmlformats.org/officeDocument/2006/relationships/slide" Target="slides/slide58.xml"/><Relationship Id="rId69" Type="http://schemas.openxmlformats.org/officeDocument/2006/relationships/slide" Target="slides/slide59.xml"/><Relationship Id="rId70" Type="http://schemas.openxmlformats.org/officeDocument/2006/relationships/slide" Target="slides/slide60.xml"/><Relationship Id="rId71" Type="http://schemas.openxmlformats.org/officeDocument/2006/relationships/slide" Target="slides/slide61.xml"/><Relationship Id="rId72" Type="http://schemas.openxmlformats.org/officeDocument/2006/relationships/slide" Target="slides/slide6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ck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ov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th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sli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2000" spc="-1" strike="noStrike">
                <a:latin typeface="Arial"/>
              </a:rPr>
              <a:t>Click </a:t>
            </a:r>
            <a:r>
              <a:rPr b="0" lang="en-IN" sz="2000" spc="-1" strike="noStrike">
                <a:latin typeface="Arial"/>
              </a:rPr>
              <a:t>to </a:t>
            </a:r>
            <a:r>
              <a:rPr b="0" lang="en-IN" sz="2000" spc="-1" strike="noStrike">
                <a:latin typeface="Arial"/>
              </a:rPr>
              <a:t>edit </a:t>
            </a:r>
            <a:r>
              <a:rPr b="0" lang="en-IN" sz="2000" spc="-1" strike="noStrike">
                <a:latin typeface="Arial"/>
              </a:rPr>
              <a:t>the </a:t>
            </a:r>
            <a:r>
              <a:rPr b="0" lang="en-IN" sz="2000" spc="-1" strike="noStrike">
                <a:latin typeface="Arial"/>
              </a:rPr>
              <a:t>note</a:t>
            </a:r>
            <a:r>
              <a:rPr b="0" lang="en-IN" sz="2000" spc="-1" strike="noStrike">
                <a:latin typeface="Arial"/>
              </a:rPr>
              <a:t>s </a:t>
            </a:r>
            <a:r>
              <a:rPr b="0" lang="en-IN" sz="2000" spc="-1" strike="noStrike">
                <a:latin typeface="Arial"/>
              </a:rPr>
              <a:t>form</a:t>
            </a:r>
            <a:r>
              <a:rPr b="0" lang="en-IN" sz="2000" spc="-1" strike="noStrike">
                <a:latin typeface="Arial"/>
              </a:rPr>
              <a:t>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33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33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33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751ABCB0-A16D-41AA-81E0-0B51A47A2CB8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
</Relationships>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PlaceHolder 1"/>
          <p:cNvSpPr>
            <a:spLocks noGrp="1"/>
          </p:cNvSpPr>
          <p:nvPr>
            <p:ph type="sldImg"/>
          </p:nvPr>
        </p:nvSpPr>
        <p:spPr>
          <a:xfrm>
            <a:off x="917640" y="744480"/>
            <a:ext cx="4963680" cy="3722400"/>
          </a:xfrm>
          <a:prstGeom prst="rect">
            <a:avLst/>
          </a:prstGeom>
        </p:spPr>
      </p:sp>
      <p:sp>
        <p:nvSpPr>
          <p:cNvPr id="659" name="PlaceHolder 2"/>
          <p:cNvSpPr>
            <a:spLocks noGrp="1"/>
          </p:cNvSpPr>
          <p:nvPr>
            <p:ph type="body"/>
          </p:nvPr>
        </p:nvSpPr>
        <p:spPr>
          <a:xfrm>
            <a:off x="679320" y="4714920"/>
            <a:ext cx="5438520" cy="4468320"/>
          </a:xfrm>
          <a:prstGeom prst="rect">
            <a:avLst/>
          </a:prstGeom>
        </p:spPr>
        <p:txBody>
          <a:bodyPr lIns="92160" rIns="92160" tIns="46080" bIns="46080">
            <a:norm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660" name="TextShape 3"/>
          <p:cNvSpPr txBox="1"/>
          <p:nvPr/>
        </p:nvSpPr>
        <p:spPr>
          <a:xfrm>
            <a:off x="3851280" y="9429840"/>
            <a:ext cx="2944440" cy="496440"/>
          </a:xfrm>
          <a:prstGeom prst="rect">
            <a:avLst/>
          </a:prstGeom>
          <a:noFill/>
          <a:ln w="9360">
            <a:noFill/>
          </a:ln>
        </p:spPr>
        <p:txBody>
          <a:bodyPr lIns="92160" rIns="92160" tIns="46080" bIns="46080" anchor="b">
            <a:noAutofit/>
          </a:bodyPr>
          <a:p>
            <a:pPr algn="r">
              <a:lnSpc>
                <a:spcPct val="100000"/>
              </a:lnSpc>
            </a:pPr>
            <a:fld id="{66190D33-BF6A-408F-807F-421D863D823F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10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TextShape 1"/>
          <p:cNvSpPr txBox="1"/>
          <p:nvPr/>
        </p:nvSpPr>
        <p:spPr>
          <a:xfrm>
            <a:off x="3851280" y="9429840"/>
            <a:ext cx="2944440" cy="496440"/>
          </a:xfrm>
          <a:prstGeom prst="rect">
            <a:avLst/>
          </a:prstGeom>
          <a:noFill/>
          <a:ln w="9360">
            <a:noFill/>
          </a:ln>
        </p:spPr>
        <p:txBody>
          <a:bodyPr lIns="92160" rIns="92160" tIns="46080" bIns="46080" anchor="b">
            <a:noAutofit/>
          </a:bodyPr>
          <a:p>
            <a:pPr algn="r">
              <a:lnSpc>
                <a:spcPct val="100000"/>
              </a:lnSpc>
            </a:pPr>
            <a:fld id="{EA56D913-6E35-44EE-8F2B-1FAB69B8B525}" type="slidenum">
              <a:rPr b="0" lang="en-US" sz="1200" spc="-1" strike="noStrike">
                <a:latin typeface="Arial"/>
                <a:ea typeface="ＭＳ Ｐゴシック"/>
              </a:rPr>
              <a:t>56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656" name="PlaceHolder 2"/>
          <p:cNvSpPr>
            <a:spLocks noGrp="1"/>
          </p:cNvSpPr>
          <p:nvPr>
            <p:ph type="sldImg"/>
          </p:nvPr>
        </p:nvSpPr>
        <p:spPr>
          <a:xfrm>
            <a:off x="915840" y="744480"/>
            <a:ext cx="4965480" cy="3723840"/>
          </a:xfrm>
          <a:prstGeom prst="rect">
            <a:avLst/>
          </a:prstGeom>
        </p:spPr>
      </p:sp>
      <p:sp>
        <p:nvSpPr>
          <p:cNvPr id="657" name="PlaceHolder 3"/>
          <p:cNvSpPr>
            <a:spLocks noGrp="1"/>
          </p:cNvSpPr>
          <p:nvPr>
            <p:ph type="body"/>
          </p:nvPr>
        </p:nvSpPr>
        <p:spPr>
          <a:xfrm>
            <a:off x="906480" y="4716360"/>
            <a:ext cx="4984560" cy="4466880"/>
          </a:xfrm>
          <a:prstGeom prst="rect">
            <a:avLst/>
          </a:prstGeom>
        </p:spPr>
        <p:txBody>
          <a:bodyPr lIns="92160" rIns="92160" tIns="46080" bIns="4608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TextShape 1"/>
          <p:cNvSpPr txBox="1"/>
          <p:nvPr/>
        </p:nvSpPr>
        <p:spPr>
          <a:xfrm>
            <a:off x="3851280" y="9429840"/>
            <a:ext cx="2944440" cy="496440"/>
          </a:xfrm>
          <a:prstGeom prst="rect">
            <a:avLst/>
          </a:prstGeom>
          <a:noFill/>
          <a:ln w="9360">
            <a:noFill/>
          </a:ln>
        </p:spPr>
        <p:txBody>
          <a:bodyPr lIns="92160" rIns="92160" tIns="46080" bIns="46080" anchor="b">
            <a:noAutofit/>
          </a:bodyPr>
          <a:p>
            <a:pPr algn="r">
              <a:lnSpc>
                <a:spcPct val="100000"/>
              </a:lnSpc>
            </a:pPr>
            <a:fld id="{8C9F234F-D6C5-4037-917A-5A814E8D0B70}" type="slidenum">
              <a:rPr b="0" lang="en-US" sz="1200" spc="-1" strike="noStrike">
                <a:latin typeface="Arial"/>
                <a:ea typeface="ＭＳ Ｐゴシック"/>
              </a:rPr>
              <a:t>10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662" name="PlaceHolder 2"/>
          <p:cNvSpPr>
            <a:spLocks noGrp="1"/>
          </p:cNvSpPr>
          <p:nvPr>
            <p:ph type="sldImg"/>
          </p:nvPr>
        </p:nvSpPr>
        <p:spPr>
          <a:xfrm>
            <a:off x="925560" y="750960"/>
            <a:ext cx="4947840" cy="3711240"/>
          </a:xfrm>
          <a:prstGeom prst="rect">
            <a:avLst/>
          </a:prstGeom>
        </p:spPr>
      </p:sp>
      <p:sp>
        <p:nvSpPr>
          <p:cNvPr id="663" name="PlaceHolder 3"/>
          <p:cNvSpPr>
            <a:spLocks noGrp="1"/>
          </p:cNvSpPr>
          <p:nvPr>
            <p:ph type="body"/>
          </p:nvPr>
        </p:nvSpPr>
        <p:spPr>
          <a:xfrm>
            <a:off x="905040" y="4711680"/>
            <a:ext cx="4984560" cy="4487400"/>
          </a:xfrm>
          <a:prstGeom prst="rect">
            <a:avLst/>
          </a:prstGeom>
        </p:spPr>
        <p:txBody>
          <a:bodyPr lIns="92160" rIns="92160" tIns="46080" bIns="4608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  <a:ea typeface="ＭＳ Ｐゴシック"/>
              </a:rPr>
              <a:t>Another definition for embedded systems:</a:t>
            </a:r>
            <a:endParaRPr b="0" lang="en-US" sz="2000" spc="-1" strike="noStrike">
              <a:latin typeface="Arial"/>
            </a:endParaRPr>
          </a:p>
          <a:p>
            <a:pPr marL="45864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  <a:ea typeface="ＭＳ Ｐゴシック"/>
              </a:rPr>
              <a:t>Embedded = dedicated</a:t>
            </a:r>
            <a:endParaRPr b="0" lang="en-US" sz="2000" spc="-1" strike="noStrike">
              <a:latin typeface="Arial"/>
            </a:endParaRPr>
          </a:p>
          <a:p>
            <a:pPr marL="45864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  <a:ea typeface="ＭＳ Ｐゴシック"/>
              </a:rPr>
              <a:t>Fixed functionality – No general purpose</a:t>
            </a:r>
            <a:endParaRPr b="0" lang="en-US" sz="2000" spc="-1" strike="noStrike">
              <a:latin typeface="Arial"/>
            </a:endParaRPr>
          </a:p>
          <a:p>
            <a:pPr marL="45864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  <a:ea typeface="ＭＳ Ｐゴシック"/>
              </a:rPr>
              <a:t>Fixed in Hardware</a:t>
            </a:r>
            <a:endParaRPr b="0" lang="en-US" sz="2000" spc="-1" strike="noStrike">
              <a:latin typeface="Arial"/>
            </a:endParaRPr>
          </a:p>
          <a:p>
            <a:pPr marL="45864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PlaceHolder 1"/>
          <p:cNvSpPr>
            <a:spLocks noGrp="1"/>
          </p:cNvSpPr>
          <p:nvPr>
            <p:ph type="sldImg"/>
          </p:nvPr>
        </p:nvSpPr>
        <p:spPr>
          <a:xfrm>
            <a:off x="917640" y="744480"/>
            <a:ext cx="4963680" cy="3722400"/>
          </a:xfrm>
          <a:prstGeom prst="rect">
            <a:avLst/>
          </a:prstGeom>
        </p:spPr>
      </p:sp>
      <p:sp>
        <p:nvSpPr>
          <p:cNvPr id="665" name="PlaceHolder 2"/>
          <p:cNvSpPr>
            <a:spLocks noGrp="1"/>
          </p:cNvSpPr>
          <p:nvPr>
            <p:ph type="body"/>
          </p:nvPr>
        </p:nvSpPr>
        <p:spPr>
          <a:xfrm>
            <a:off x="679320" y="4714920"/>
            <a:ext cx="5438520" cy="4468320"/>
          </a:xfrm>
          <a:prstGeom prst="rect">
            <a:avLst/>
          </a:prstGeom>
        </p:spPr>
        <p:txBody>
          <a:bodyPr lIns="92160" rIns="92160" tIns="46080" bIns="4608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  <a:ea typeface="ＭＳ Ｐゴシック"/>
              </a:rPr>
              <a:t>Refresh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666" name="TextShape 3"/>
          <p:cNvSpPr txBox="1"/>
          <p:nvPr/>
        </p:nvSpPr>
        <p:spPr>
          <a:xfrm>
            <a:off x="3851280" y="9429840"/>
            <a:ext cx="2944440" cy="496440"/>
          </a:xfrm>
          <a:prstGeom prst="rect">
            <a:avLst/>
          </a:prstGeom>
          <a:noFill/>
          <a:ln w="9360">
            <a:noFill/>
          </a:ln>
        </p:spPr>
        <p:txBody>
          <a:bodyPr lIns="92160" rIns="92160" tIns="46080" bIns="46080" anchor="b">
            <a:noAutofit/>
          </a:bodyPr>
          <a:p>
            <a:pPr algn="r">
              <a:lnSpc>
                <a:spcPct val="100000"/>
              </a:lnSpc>
            </a:pPr>
            <a:fld id="{9F04EC7C-27EE-41F0-9A93-07F6C4035E88}" type="slidenum">
              <a:rPr b="0" lang="en-US" sz="1200" spc="-1" strike="noStrike">
                <a:latin typeface="Arial"/>
                <a:ea typeface="ＭＳ Ｐゴシック"/>
              </a:rPr>
              <a:t>10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TextShape 1"/>
          <p:cNvSpPr txBox="1"/>
          <p:nvPr/>
        </p:nvSpPr>
        <p:spPr>
          <a:xfrm>
            <a:off x="3851280" y="9429840"/>
            <a:ext cx="2944440" cy="496440"/>
          </a:xfrm>
          <a:prstGeom prst="rect">
            <a:avLst/>
          </a:prstGeom>
          <a:noFill/>
          <a:ln w="9360">
            <a:noFill/>
          </a:ln>
        </p:spPr>
        <p:txBody>
          <a:bodyPr lIns="92160" rIns="92160" tIns="46080" bIns="46080" anchor="b">
            <a:noAutofit/>
          </a:bodyPr>
          <a:p>
            <a:pPr algn="r">
              <a:lnSpc>
                <a:spcPct val="100000"/>
              </a:lnSpc>
            </a:pPr>
            <a:fld id="{EB1B7B44-AD57-422E-956C-CB52C448189F}" type="slidenum">
              <a:rPr b="0" lang="en-US" sz="1200" spc="-1" strike="noStrike">
                <a:latin typeface="Arial"/>
                <a:ea typeface="ＭＳ Ｐゴシック"/>
              </a:rPr>
              <a:t>10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668" name="PlaceHolder 2"/>
          <p:cNvSpPr>
            <a:spLocks noGrp="1"/>
          </p:cNvSpPr>
          <p:nvPr>
            <p:ph type="sldImg"/>
          </p:nvPr>
        </p:nvSpPr>
        <p:spPr>
          <a:xfrm>
            <a:off x="915840" y="744480"/>
            <a:ext cx="4965480" cy="3723840"/>
          </a:xfrm>
          <a:prstGeom prst="rect">
            <a:avLst/>
          </a:prstGeom>
        </p:spPr>
      </p:sp>
      <p:sp>
        <p:nvSpPr>
          <p:cNvPr id="669" name="PlaceHolder 3"/>
          <p:cNvSpPr>
            <a:spLocks noGrp="1"/>
          </p:cNvSpPr>
          <p:nvPr>
            <p:ph type="body"/>
          </p:nvPr>
        </p:nvSpPr>
        <p:spPr>
          <a:xfrm>
            <a:off x="906480" y="4716360"/>
            <a:ext cx="4984560" cy="4466880"/>
          </a:xfrm>
          <a:prstGeom prst="rect">
            <a:avLst/>
          </a:prstGeom>
        </p:spPr>
        <p:txBody>
          <a:bodyPr lIns="92160" rIns="92160" tIns="46080" bIns="4608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PlaceHolder 1"/>
          <p:cNvSpPr>
            <a:spLocks noGrp="1"/>
          </p:cNvSpPr>
          <p:nvPr>
            <p:ph type="sldImg"/>
          </p:nvPr>
        </p:nvSpPr>
        <p:spPr>
          <a:xfrm>
            <a:off x="917640" y="744480"/>
            <a:ext cx="4963680" cy="3722400"/>
          </a:xfrm>
          <a:prstGeom prst="rect">
            <a:avLst/>
          </a:prstGeom>
        </p:spPr>
      </p:sp>
      <p:sp>
        <p:nvSpPr>
          <p:cNvPr id="671" name="PlaceHolder 2"/>
          <p:cNvSpPr>
            <a:spLocks noGrp="1"/>
          </p:cNvSpPr>
          <p:nvPr>
            <p:ph type="body"/>
          </p:nvPr>
        </p:nvSpPr>
        <p:spPr>
          <a:xfrm>
            <a:off x="679320" y="4714920"/>
            <a:ext cx="5438520" cy="4468320"/>
          </a:xfrm>
          <a:prstGeom prst="rect">
            <a:avLst/>
          </a:prstGeom>
        </p:spPr>
        <p:txBody>
          <a:bodyPr lIns="92160" rIns="92160" tIns="46080" bIns="4608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  <a:ea typeface="ＭＳ Ｐゴシック"/>
              </a:rPr>
              <a:t>Refresh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72" name="TextShape 3"/>
          <p:cNvSpPr txBox="1"/>
          <p:nvPr/>
        </p:nvSpPr>
        <p:spPr>
          <a:xfrm>
            <a:off x="3851280" y="9429840"/>
            <a:ext cx="2944440" cy="496440"/>
          </a:xfrm>
          <a:prstGeom prst="rect">
            <a:avLst/>
          </a:prstGeom>
          <a:noFill/>
          <a:ln w="9360">
            <a:noFill/>
          </a:ln>
        </p:spPr>
        <p:txBody>
          <a:bodyPr lIns="92160" rIns="92160" tIns="46080" bIns="46080" anchor="b">
            <a:noAutofit/>
          </a:bodyPr>
          <a:p>
            <a:pPr algn="r">
              <a:lnSpc>
                <a:spcPct val="100000"/>
              </a:lnSpc>
            </a:pPr>
            <a:fld id="{87851ABD-D018-49E0-85D3-CCB1559442EF}" type="slidenum">
              <a:rPr b="0" lang="en-US" sz="1200" spc="-1" strike="noStrike">
                <a:latin typeface="Arial"/>
                <a:ea typeface="ＭＳ Ｐゴシック"/>
              </a:rPr>
              <a:t>10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PlaceHolder 1"/>
          <p:cNvSpPr>
            <a:spLocks noGrp="1"/>
          </p:cNvSpPr>
          <p:nvPr>
            <p:ph type="sldImg"/>
          </p:nvPr>
        </p:nvSpPr>
        <p:spPr>
          <a:xfrm>
            <a:off x="917640" y="744480"/>
            <a:ext cx="4963680" cy="3722400"/>
          </a:xfrm>
          <a:prstGeom prst="rect">
            <a:avLst/>
          </a:prstGeom>
        </p:spPr>
      </p:sp>
      <p:sp>
        <p:nvSpPr>
          <p:cNvPr id="674" name="PlaceHolder 2"/>
          <p:cNvSpPr>
            <a:spLocks noGrp="1"/>
          </p:cNvSpPr>
          <p:nvPr>
            <p:ph type="body"/>
          </p:nvPr>
        </p:nvSpPr>
        <p:spPr>
          <a:xfrm>
            <a:off x="679320" y="4714920"/>
            <a:ext cx="5438520" cy="4468320"/>
          </a:xfrm>
          <a:prstGeom prst="rect">
            <a:avLst/>
          </a:prstGeom>
        </p:spPr>
        <p:txBody>
          <a:bodyPr lIns="92160" rIns="92160" tIns="46080" bIns="4608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  <a:ea typeface="ＭＳ Ｐゴシック"/>
              </a:rPr>
              <a:t>Refresh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75" name="TextShape 3"/>
          <p:cNvSpPr txBox="1"/>
          <p:nvPr/>
        </p:nvSpPr>
        <p:spPr>
          <a:xfrm>
            <a:off x="3851280" y="9429840"/>
            <a:ext cx="2944440" cy="496440"/>
          </a:xfrm>
          <a:prstGeom prst="rect">
            <a:avLst/>
          </a:prstGeom>
          <a:noFill/>
          <a:ln w="9360">
            <a:noFill/>
          </a:ln>
        </p:spPr>
        <p:txBody>
          <a:bodyPr lIns="92160" rIns="92160" tIns="46080" bIns="46080" anchor="b">
            <a:noAutofit/>
          </a:bodyPr>
          <a:p>
            <a:pPr algn="r">
              <a:lnSpc>
                <a:spcPct val="100000"/>
              </a:lnSpc>
            </a:pPr>
            <a:fld id="{8FA03F91-21B7-450A-9952-545AB8E38041}" type="slidenum">
              <a:rPr b="0" lang="en-US" sz="1200" spc="-1" strike="noStrike">
                <a:latin typeface="Arial"/>
                <a:ea typeface="ＭＳ Ｐゴシック"/>
              </a:rPr>
              <a:t>10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TextShape 1"/>
          <p:cNvSpPr txBox="1"/>
          <p:nvPr/>
        </p:nvSpPr>
        <p:spPr>
          <a:xfrm>
            <a:off x="3851280" y="9429840"/>
            <a:ext cx="2944440" cy="496440"/>
          </a:xfrm>
          <a:prstGeom prst="rect">
            <a:avLst/>
          </a:prstGeom>
          <a:noFill/>
          <a:ln w="9360">
            <a:noFill/>
          </a:ln>
        </p:spPr>
        <p:txBody>
          <a:bodyPr lIns="92160" rIns="92160" tIns="46080" bIns="46080" anchor="b">
            <a:noAutofit/>
          </a:bodyPr>
          <a:p>
            <a:pPr algn="r">
              <a:lnSpc>
                <a:spcPct val="100000"/>
              </a:lnSpc>
            </a:pPr>
            <a:fld id="{80289C50-5E6B-4E04-AB92-B23F79980A0F}" type="slidenum">
              <a:rPr b="0" lang="en-US" sz="1200" spc="-1" strike="noStrike">
                <a:latin typeface="Arial"/>
                <a:ea typeface="ＭＳ Ｐゴシック"/>
              </a:rPr>
              <a:t>10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677" name="PlaceHolder 2"/>
          <p:cNvSpPr>
            <a:spLocks noGrp="1"/>
          </p:cNvSpPr>
          <p:nvPr>
            <p:ph type="sldImg"/>
          </p:nvPr>
        </p:nvSpPr>
        <p:spPr>
          <a:xfrm>
            <a:off x="-1136520" y="2351160"/>
            <a:ext cx="9750240" cy="7313400"/>
          </a:xfrm>
          <a:prstGeom prst="rect">
            <a:avLst/>
          </a:prstGeom>
        </p:spPr>
      </p:sp>
      <p:sp>
        <p:nvSpPr>
          <p:cNvPr id="678" name="PlaceHolder 3"/>
          <p:cNvSpPr>
            <a:spLocks noGrp="1"/>
          </p:cNvSpPr>
          <p:nvPr>
            <p:ph type="body"/>
          </p:nvPr>
        </p:nvSpPr>
        <p:spPr>
          <a:xfrm>
            <a:off x="1527120" y="912960"/>
            <a:ext cx="4586040" cy="263160"/>
          </a:xfrm>
          <a:prstGeom prst="rect">
            <a:avLst/>
          </a:prstGeom>
        </p:spPr>
        <p:txBody>
          <a:bodyPr lIns="92160" rIns="92160" tIns="46080" bIns="4608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679" name="Line 4"/>
          <p:cNvSpPr/>
          <p:nvPr/>
        </p:nvSpPr>
        <p:spPr>
          <a:xfrm>
            <a:off x="1535040" y="2581200"/>
            <a:ext cx="4479840" cy="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TextShape 1"/>
          <p:cNvSpPr txBox="1"/>
          <p:nvPr/>
        </p:nvSpPr>
        <p:spPr>
          <a:xfrm>
            <a:off x="3851280" y="9429840"/>
            <a:ext cx="2944440" cy="496440"/>
          </a:xfrm>
          <a:prstGeom prst="rect">
            <a:avLst/>
          </a:prstGeom>
          <a:noFill/>
          <a:ln w="9360">
            <a:noFill/>
          </a:ln>
        </p:spPr>
        <p:txBody>
          <a:bodyPr lIns="92160" rIns="92160" tIns="46080" bIns="46080" anchor="b">
            <a:noAutofit/>
          </a:bodyPr>
          <a:p>
            <a:pPr algn="r">
              <a:lnSpc>
                <a:spcPct val="100000"/>
              </a:lnSpc>
            </a:pPr>
            <a:fld id="{4E584F09-2BC3-48CB-B2C2-B32DB201EB2D}" type="slidenum">
              <a:rPr b="0" lang="en-US" sz="1200" spc="-1" strike="noStrike">
                <a:latin typeface="Arial"/>
                <a:ea typeface="ＭＳ Ｐゴシック"/>
              </a:rPr>
              <a:t>10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681" name="PlaceHolder 2"/>
          <p:cNvSpPr>
            <a:spLocks noGrp="1"/>
          </p:cNvSpPr>
          <p:nvPr>
            <p:ph type="sldImg"/>
          </p:nvPr>
        </p:nvSpPr>
        <p:spPr>
          <a:xfrm>
            <a:off x="-1136520" y="2351160"/>
            <a:ext cx="9750240" cy="7313400"/>
          </a:xfrm>
          <a:prstGeom prst="rect">
            <a:avLst/>
          </a:prstGeom>
        </p:spPr>
      </p:sp>
      <p:sp>
        <p:nvSpPr>
          <p:cNvPr id="682" name="PlaceHolder 3"/>
          <p:cNvSpPr>
            <a:spLocks noGrp="1"/>
          </p:cNvSpPr>
          <p:nvPr>
            <p:ph type="body"/>
          </p:nvPr>
        </p:nvSpPr>
        <p:spPr>
          <a:xfrm>
            <a:off x="1527120" y="912960"/>
            <a:ext cx="4586040" cy="263160"/>
          </a:xfrm>
          <a:prstGeom prst="rect">
            <a:avLst/>
          </a:prstGeom>
        </p:spPr>
        <p:txBody>
          <a:bodyPr lIns="92160" rIns="92160" tIns="46080" bIns="4608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683" name="Line 4"/>
          <p:cNvSpPr/>
          <p:nvPr/>
        </p:nvSpPr>
        <p:spPr>
          <a:xfrm>
            <a:off x="1535040" y="2581200"/>
            <a:ext cx="4479840" cy="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TextShape 1"/>
          <p:cNvSpPr txBox="1"/>
          <p:nvPr/>
        </p:nvSpPr>
        <p:spPr>
          <a:xfrm>
            <a:off x="3851280" y="9429840"/>
            <a:ext cx="2944440" cy="496440"/>
          </a:xfrm>
          <a:prstGeom prst="rect">
            <a:avLst/>
          </a:prstGeom>
          <a:noFill/>
          <a:ln w="9360">
            <a:noFill/>
          </a:ln>
        </p:spPr>
        <p:txBody>
          <a:bodyPr lIns="92160" rIns="92160" tIns="46080" bIns="46080" anchor="b">
            <a:noAutofit/>
          </a:bodyPr>
          <a:p>
            <a:pPr algn="r">
              <a:lnSpc>
                <a:spcPct val="100000"/>
              </a:lnSpc>
            </a:pPr>
            <a:fld id="{E3CDFA7E-E6CF-4CC6-8142-5DD2BFFB3CA7}" type="slidenum">
              <a:rPr b="0" lang="en-US" sz="1200" spc="-1" strike="noStrike"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685" name="PlaceHolder 2"/>
          <p:cNvSpPr>
            <a:spLocks noGrp="1"/>
          </p:cNvSpPr>
          <p:nvPr>
            <p:ph type="sldImg"/>
          </p:nvPr>
        </p:nvSpPr>
        <p:spPr>
          <a:xfrm>
            <a:off x="915840" y="744480"/>
            <a:ext cx="4965480" cy="3723840"/>
          </a:xfrm>
          <a:prstGeom prst="rect">
            <a:avLst/>
          </a:prstGeom>
        </p:spPr>
      </p:sp>
      <p:sp>
        <p:nvSpPr>
          <p:cNvPr id="686" name="PlaceHolder 3"/>
          <p:cNvSpPr>
            <a:spLocks noGrp="1"/>
          </p:cNvSpPr>
          <p:nvPr>
            <p:ph type="body"/>
          </p:nvPr>
        </p:nvSpPr>
        <p:spPr>
          <a:xfrm>
            <a:off x="906480" y="4716360"/>
            <a:ext cx="4984560" cy="4466880"/>
          </a:xfrm>
          <a:prstGeom prst="rect">
            <a:avLst/>
          </a:prstGeom>
        </p:spPr>
        <p:txBody>
          <a:bodyPr lIns="92160" rIns="92160" tIns="46080" bIns="46080">
            <a:noAutofit/>
          </a:bodyPr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5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PlaceHolder 1"/>
          <p:cNvSpPr>
            <a:spLocks noGrp="1"/>
          </p:cNvSpPr>
          <p:nvPr>
            <p:ph type="sldImg"/>
          </p:nvPr>
        </p:nvSpPr>
        <p:spPr>
          <a:xfrm>
            <a:off x="917640" y="744480"/>
            <a:ext cx="4963680" cy="3722400"/>
          </a:xfrm>
          <a:prstGeom prst="rect">
            <a:avLst/>
          </a:prstGeom>
        </p:spPr>
      </p:sp>
      <p:sp>
        <p:nvSpPr>
          <p:cNvPr id="688" name="PlaceHolder 2"/>
          <p:cNvSpPr>
            <a:spLocks noGrp="1"/>
          </p:cNvSpPr>
          <p:nvPr>
            <p:ph type="body"/>
          </p:nvPr>
        </p:nvSpPr>
        <p:spPr>
          <a:xfrm>
            <a:off x="679320" y="4714920"/>
            <a:ext cx="5438520" cy="4468320"/>
          </a:xfrm>
          <a:prstGeom prst="rect">
            <a:avLst/>
          </a:prstGeom>
        </p:spPr>
        <p:txBody>
          <a:bodyPr lIns="92160" rIns="92160" tIns="46080" bIns="4608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  <a:ea typeface="ＭＳ Ｐゴシック"/>
              </a:rPr>
              <a:t>Drop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89" name="TextShape 3"/>
          <p:cNvSpPr txBox="1"/>
          <p:nvPr/>
        </p:nvSpPr>
        <p:spPr>
          <a:xfrm>
            <a:off x="3851280" y="9429840"/>
            <a:ext cx="2944440" cy="496440"/>
          </a:xfrm>
          <a:prstGeom prst="rect">
            <a:avLst/>
          </a:prstGeom>
          <a:noFill/>
          <a:ln w="9360">
            <a:noFill/>
          </a:ln>
        </p:spPr>
        <p:txBody>
          <a:bodyPr lIns="92160" rIns="92160" tIns="46080" bIns="46080" anchor="b">
            <a:noAutofit/>
          </a:bodyPr>
          <a:p>
            <a:pPr algn="r">
              <a:lnSpc>
                <a:spcPct val="100000"/>
              </a:lnSpc>
            </a:pPr>
            <a:fld id="{E8B3B35E-D922-4AB3-93C2-A33D9D60BC26}" type="slidenum">
              <a:rPr b="0" lang="en-US" sz="1200" spc="-1" strike="noStrike"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PlaceHolder 1"/>
          <p:cNvSpPr>
            <a:spLocks noGrp="1"/>
          </p:cNvSpPr>
          <p:nvPr>
            <p:ph type="sldImg"/>
          </p:nvPr>
        </p:nvSpPr>
        <p:spPr>
          <a:xfrm>
            <a:off x="917640" y="744480"/>
            <a:ext cx="4963680" cy="3722400"/>
          </a:xfrm>
          <a:prstGeom prst="rect">
            <a:avLst/>
          </a:prstGeom>
        </p:spPr>
      </p:sp>
      <p:sp>
        <p:nvSpPr>
          <p:cNvPr id="691" name="PlaceHolder 2"/>
          <p:cNvSpPr>
            <a:spLocks noGrp="1"/>
          </p:cNvSpPr>
          <p:nvPr>
            <p:ph type="body"/>
          </p:nvPr>
        </p:nvSpPr>
        <p:spPr>
          <a:xfrm>
            <a:off x="679320" y="4714920"/>
            <a:ext cx="5438520" cy="4468320"/>
          </a:xfrm>
          <a:prstGeom prst="rect">
            <a:avLst/>
          </a:prstGeom>
        </p:spPr>
        <p:txBody>
          <a:bodyPr lIns="92160" rIns="92160" tIns="46080" bIns="4608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  <a:ea typeface="ＭＳ Ｐゴシック"/>
              </a:rPr>
              <a:t>Drop?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92" name="TextShape 3"/>
          <p:cNvSpPr txBox="1"/>
          <p:nvPr/>
        </p:nvSpPr>
        <p:spPr>
          <a:xfrm>
            <a:off x="3851280" y="9429840"/>
            <a:ext cx="2944440" cy="496440"/>
          </a:xfrm>
          <a:prstGeom prst="rect">
            <a:avLst/>
          </a:prstGeom>
          <a:noFill/>
          <a:ln w="9360">
            <a:noFill/>
          </a:ln>
        </p:spPr>
        <p:txBody>
          <a:bodyPr lIns="92160" rIns="92160" tIns="46080" bIns="46080" anchor="b">
            <a:noAutofit/>
          </a:bodyPr>
          <a:p>
            <a:pPr algn="r">
              <a:lnSpc>
                <a:spcPct val="100000"/>
              </a:lnSpc>
            </a:pPr>
            <a:fld id="{4561745F-A011-4A69-A364-71F6568EC2FD}" type="slidenum">
              <a:rPr b="0" lang="en-US" sz="1200" spc="-1" strike="noStrike"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Click to edit Master text styles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tarSymbo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Click to edit Master text styles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tarSymbo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/>
          </p:nvPr>
        </p:nvSpPr>
        <p:spPr>
          <a:xfrm>
            <a:off x="457200" y="6245280"/>
            <a:ext cx="2133360" cy="47592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ftr"/>
          </p:nvPr>
        </p:nvSpPr>
        <p:spPr>
          <a:xfrm>
            <a:off x="3124080" y="6245280"/>
            <a:ext cx="2895120" cy="47592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sldNum"/>
          </p:nvPr>
        </p:nvSpPr>
        <p:spPr>
          <a:xfrm>
            <a:off x="6553080" y="6245280"/>
            <a:ext cx="2133360" cy="475920"/>
          </a:xfrm>
          <a:prstGeom prst="rect">
            <a:avLst/>
          </a:prstGeom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CBD7ED70-C9FC-4ADD-9BCB-FF9C549D9C3F}" type="slidenum">
              <a:rPr b="0" lang="en-IN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dt"/>
          </p:nvPr>
        </p:nvSpPr>
        <p:spPr>
          <a:xfrm>
            <a:off x="457200" y="6245280"/>
            <a:ext cx="2133360" cy="47592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ftr"/>
          </p:nvPr>
        </p:nvSpPr>
        <p:spPr>
          <a:xfrm>
            <a:off x="3124080" y="6245280"/>
            <a:ext cx="2895120" cy="47592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sldNum"/>
          </p:nvPr>
        </p:nvSpPr>
        <p:spPr>
          <a:xfrm>
            <a:off x="6553080" y="6245280"/>
            <a:ext cx="2133360" cy="475920"/>
          </a:xfrm>
          <a:prstGeom prst="rect">
            <a:avLst/>
          </a:prstGeom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54FE07A0-EEF6-4004-8AEE-F3CD53BC1DC6}" type="slidenum">
              <a:rPr b="0" lang="en-IN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Click to edit Master text styles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tarSymbo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dt"/>
          </p:nvPr>
        </p:nvSpPr>
        <p:spPr>
          <a:xfrm>
            <a:off x="457200" y="6245280"/>
            <a:ext cx="2133360" cy="47592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ftr"/>
          </p:nvPr>
        </p:nvSpPr>
        <p:spPr>
          <a:xfrm>
            <a:off x="3124080" y="6245280"/>
            <a:ext cx="2895120" cy="47592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sldNum"/>
          </p:nvPr>
        </p:nvSpPr>
        <p:spPr>
          <a:xfrm>
            <a:off x="6553080" y="6245280"/>
            <a:ext cx="2133360" cy="475920"/>
          </a:xfrm>
          <a:prstGeom prst="rect">
            <a:avLst/>
          </a:prstGeom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9C78C24C-EDE8-49FC-BB53-D3EB5EF4C63D}" type="slidenum">
              <a:rPr b="0" lang="en-IN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dt"/>
          </p:nvPr>
        </p:nvSpPr>
        <p:spPr>
          <a:xfrm>
            <a:off x="457200" y="6245280"/>
            <a:ext cx="2133360" cy="47592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ftr"/>
          </p:nvPr>
        </p:nvSpPr>
        <p:spPr>
          <a:xfrm>
            <a:off x="3124080" y="6245280"/>
            <a:ext cx="2895120" cy="47592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sldNum"/>
          </p:nvPr>
        </p:nvSpPr>
        <p:spPr>
          <a:xfrm>
            <a:off x="6553080" y="6245280"/>
            <a:ext cx="2133360" cy="475920"/>
          </a:xfrm>
          <a:prstGeom prst="rect">
            <a:avLst/>
          </a:prstGeom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33C45FB5-2EF5-4A2A-90F0-B3545919A069}" type="slidenum">
              <a:rPr b="0" lang="en-IN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0" y="6727680"/>
            <a:ext cx="9143640" cy="1299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PlaceHolder 2"/>
          <p:cNvSpPr>
            <a:spLocks noGrp="1"/>
          </p:cNvSpPr>
          <p:nvPr>
            <p:ph type="title"/>
          </p:nvPr>
        </p:nvSpPr>
        <p:spPr>
          <a:xfrm>
            <a:off x="311760" y="593280"/>
            <a:ext cx="8520120" cy="942840"/>
          </a:xfrm>
          <a:prstGeom prst="rect">
            <a:avLst/>
          </a:prstGeom>
        </p:spPr>
        <p:txBody>
          <a:bodyPr tIns="91440" bIns="91440">
            <a:noAutofit/>
          </a:bodyPr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311760" y="1688400"/>
            <a:ext cx="8520120" cy="440316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sldNum"/>
          </p:nvPr>
        </p:nvSpPr>
        <p:spPr>
          <a:xfrm>
            <a:off x="8472600" y="6217560"/>
            <a:ext cx="548280" cy="5245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45E0D75B-B3AF-48C8-AD11-0AF26C979B57}" type="slidenum">
              <a:rPr b="0" lang="en-IN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dt"/>
          </p:nvPr>
        </p:nvSpPr>
        <p:spPr>
          <a:xfrm>
            <a:off x="457200" y="6245280"/>
            <a:ext cx="2133360" cy="47592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ftr"/>
          </p:nvPr>
        </p:nvSpPr>
        <p:spPr>
          <a:xfrm>
            <a:off x="3124080" y="6245280"/>
            <a:ext cx="2895120" cy="47592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sldNum"/>
          </p:nvPr>
        </p:nvSpPr>
        <p:spPr>
          <a:xfrm>
            <a:off x="6553080" y="6245280"/>
            <a:ext cx="2133360" cy="475920"/>
          </a:xfrm>
          <a:prstGeom prst="rect">
            <a:avLst/>
          </a:prstGeom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391B7FAA-EF35-4C06-BFAE-ADC59E4EBBDB}" type="slidenum">
              <a:rPr b="0" lang="en-IN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  <p:sp>
        <p:nvSpPr>
          <p:cNvPr id="209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li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k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ti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tl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y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2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tarSymbol"/>
              <a:buChar char="»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2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tarSymbol"/>
              <a:buChar char="»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 type="dt"/>
          </p:nvPr>
        </p:nvSpPr>
        <p:spPr>
          <a:xfrm>
            <a:off x="457200" y="6245280"/>
            <a:ext cx="2133360" cy="47592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250" name="PlaceHolder 5"/>
          <p:cNvSpPr>
            <a:spLocks noGrp="1"/>
          </p:cNvSpPr>
          <p:nvPr>
            <p:ph type="ftr"/>
          </p:nvPr>
        </p:nvSpPr>
        <p:spPr>
          <a:xfrm>
            <a:off x="3124080" y="6245280"/>
            <a:ext cx="2895120" cy="47592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251" name="PlaceHolder 6"/>
          <p:cNvSpPr>
            <a:spLocks noGrp="1"/>
          </p:cNvSpPr>
          <p:nvPr>
            <p:ph type="sldNum"/>
          </p:nvPr>
        </p:nvSpPr>
        <p:spPr>
          <a:xfrm>
            <a:off x="6553080" y="6245280"/>
            <a:ext cx="2133360" cy="475920"/>
          </a:xfrm>
          <a:prstGeom prst="rect">
            <a:avLst/>
          </a:prstGeom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8B4DC7E7-47B4-4B35-B7EE-54CBADFF4742}" type="slidenum">
              <a:rPr b="0" lang="en-IN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2185560"/>
          </a:xfrm>
          <a:prstGeom prst="rect">
            <a:avLst/>
          </a:prstGeom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Click to edit Master text styles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tarSymbo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2185560"/>
          </a:xfrm>
          <a:prstGeom prst="rect">
            <a:avLst/>
          </a:prstGeom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Click to edit Master text styles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tarSymbo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 type="body"/>
          </p:nvPr>
        </p:nvSpPr>
        <p:spPr>
          <a:xfrm>
            <a:off x="457200" y="3938760"/>
            <a:ext cx="4038120" cy="2187360"/>
          </a:xfrm>
          <a:prstGeom prst="rect">
            <a:avLst/>
          </a:prstGeom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Click to edit Master text styles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tarSymbo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5"/>
          <p:cNvSpPr>
            <a:spLocks noGrp="1"/>
          </p:cNvSpPr>
          <p:nvPr>
            <p:ph type="body"/>
          </p:nvPr>
        </p:nvSpPr>
        <p:spPr>
          <a:xfrm>
            <a:off x="4648320" y="3938760"/>
            <a:ext cx="4038120" cy="2187360"/>
          </a:xfrm>
          <a:prstGeom prst="rect">
            <a:avLst/>
          </a:prstGeom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Click to edit Master text styles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tarSymbo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6"/>
          <p:cNvSpPr>
            <a:spLocks noGrp="1"/>
          </p:cNvSpPr>
          <p:nvPr>
            <p:ph type="dt"/>
          </p:nvPr>
        </p:nvSpPr>
        <p:spPr>
          <a:xfrm>
            <a:off x="457200" y="6245280"/>
            <a:ext cx="2133360" cy="47592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294" name="PlaceHolder 7"/>
          <p:cNvSpPr>
            <a:spLocks noGrp="1"/>
          </p:cNvSpPr>
          <p:nvPr>
            <p:ph type="ftr"/>
          </p:nvPr>
        </p:nvSpPr>
        <p:spPr>
          <a:xfrm>
            <a:off x="3124080" y="6245280"/>
            <a:ext cx="2895120" cy="47592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295" name="PlaceHolder 8"/>
          <p:cNvSpPr>
            <a:spLocks noGrp="1"/>
          </p:cNvSpPr>
          <p:nvPr>
            <p:ph type="sldNum"/>
          </p:nvPr>
        </p:nvSpPr>
        <p:spPr>
          <a:xfrm>
            <a:off x="6553080" y="6245280"/>
            <a:ext cx="2133360" cy="475920"/>
          </a:xfrm>
          <a:prstGeom prst="rect">
            <a:avLst/>
          </a:prstGeom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CA07273D-57ED-4B30-B604-DB019F6D2E6A}" type="slidenum">
              <a:rPr b="0" lang="en-IN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wmf"/><Relationship Id="rId17" Type="http://schemas.openxmlformats.org/officeDocument/2006/relationships/image" Target="../media/image18.wmf"/><Relationship Id="rId18" Type="http://schemas.openxmlformats.org/officeDocument/2006/relationships/image" Target="../media/image19.wmf"/><Relationship Id="rId19" Type="http://schemas.openxmlformats.org/officeDocument/2006/relationships/image" Target="../media/image20.wmf"/><Relationship Id="rId20" Type="http://schemas.openxmlformats.org/officeDocument/2006/relationships/image" Target="../media/image21.wmf"/><Relationship Id="rId21" Type="http://schemas.openxmlformats.org/officeDocument/2006/relationships/image" Target="../media/image22.wmf"/><Relationship Id="rId22" Type="http://schemas.openxmlformats.org/officeDocument/2006/relationships/image" Target="../media/image23.wmf"/><Relationship Id="rId23" Type="http://schemas.openxmlformats.org/officeDocument/2006/relationships/image" Target="../media/image24.wmf"/><Relationship Id="rId24" Type="http://schemas.openxmlformats.org/officeDocument/2006/relationships/image" Target="../media/image25.wmf"/><Relationship Id="rId25" Type="http://schemas.openxmlformats.org/officeDocument/2006/relationships/image" Target="../media/image26.wmf"/><Relationship Id="rId26" Type="http://schemas.openxmlformats.org/officeDocument/2006/relationships/image" Target="../media/image27.wmf"/><Relationship Id="rId27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slideLayout" Target="../slideLayouts/slideLayout5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8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hyperlink" Target="http://en.wikipedia.org/wiki/ARM_architecture" TargetMode="External"/><Relationship Id="rId2" Type="http://schemas.openxmlformats.org/officeDocument/2006/relationships/hyperlink" Target="http://en.wikipedia.org/wiki/Multi-core_processor" TargetMode="External"/><Relationship Id="rId3" Type="http://schemas.openxmlformats.org/officeDocument/2006/relationships/hyperlink" Target="http://en.wikipedia.org/wiki/PowerVR" TargetMode="External"/><Relationship Id="rId4" Type="http://schemas.openxmlformats.org/officeDocument/2006/relationships/hyperlink" Target="http://en.wikipedia.org/wiki/Apple_A5X" TargetMode="External"/><Relationship Id="rId5" Type="http://schemas.openxmlformats.org/officeDocument/2006/relationships/hyperlink" Target="http://en.wikipedia.org/wiki/Apple_A6X" TargetMode="External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65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66.tif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6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2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8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slideLayout" Target="../slideLayouts/slideLayout9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72.jpe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73.jpe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74.jpeg"/><Relationship Id="rId2" Type="http://schemas.openxmlformats.org/officeDocument/2006/relationships/slideLayout" Target="../slideLayouts/slideLayout2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75.jpe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54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hyperlink" Target="http://moodle.iitb.ac.in" TargetMode="External"/><Relationship Id="rId2" Type="http://schemas.openxmlformats.org/officeDocument/2006/relationships/slideLayout" Target="../slideLayouts/slideLayout25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8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TextShape 1"/>
          <p:cNvSpPr txBox="1"/>
          <p:nvPr/>
        </p:nvSpPr>
        <p:spPr>
          <a:xfrm>
            <a:off x="457200" y="114300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ff0000"/>
                </a:solidFill>
                <a:latin typeface="Arial"/>
                <a:ea typeface="ＭＳ Ｐゴシック"/>
              </a:rPr>
              <a:t>Embedded Systems</a:t>
            </a:r>
            <a:r>
              <a:rPr b="0" lang="en-US" sz="4400" spc="-1" strike="noStrike">
                <a:solidFill>
                  <a:srgbClr val="ff0000"/>
                </a:solidFill>
                <a:latin typeface="Arial"/>
                <a:ea typeface="ＭＳ Ｐゴシック"/>
              </a:rPr>
              <a:t> </a:t>
            </a:r>
            <a:br/>
            <a:r>
              <a:rPr b="0" lang="en-US" sz="4400" spc="-1" strike="noStrike">
                <a:solidFill>
                  <a:srgbClr val="ff0000"/>
                </a:solidFill>
                <a:latin typeface="Arial"/>
                <a:ea typeface="ＭＳ Ｐゴシック"/>
              </a:rPr>
              <a:t>(Software)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TextShape 2"/>
          <p:cNvSpPr txBox="1"/>
          <p:nvPr/>
        </p:nvSpPr>
        <p:spPr>
          <a:xfrm>
            <a:off x="2514600" y="2743200"/>
            <a:ext cx="4190760" cy="21333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3080" indent="-342720" algn="ctr">
              <a:lnSpc>
                <a:spcPct val="80000"/>
              </a:lnSpc>
              <a:spcBef>
                <a:spcPts val="479"/>
              </a:spcBef>
            </a:pPr>
            <a:r>
              <a:rPr b="1" i="1" lang="en-US" sz="24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Kavi Arya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ctr">
              <a:lnSpc>
                <a:spcPct val="80000"/>
              </a:lnSpc>
              <a:spcBef>
                <a:spcPts val="479"/>
              </a:spcBef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ctr">
              <a:lnSpc>
                <a:spcPct val="80000"/>
              </a:lnSpc>
              <a:spcBef>
                <a:spcPts val="360"/>
              </a:spcBef>
            </a:pPr>
            <a:r>
              <a:rPr b="1" i="1" lang="en-US" sz="18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CSE Dept.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ctr">
              <a:lnSpc>
                <a:spcPct val="80000"/>
              </a:lnSpc>
              <a:spcBef>
                <a:spcPts val="360"/>
              </a:spcBef>
            </a:pPr>
            <a:r>
              <a:rPr b="1" i="1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IIT-Bombay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0" name="Picture 6" descr="iitb"/>
          <p:cNvPicPr/>
          <p:nvPr/>
        </p:nvPicPr>
        <p:blipFill>
          <a:blip r:embed="rId1"/>
          <a:stretch/>
        </p:blipFill>
        <p:spPr>
          <a:xfrm>
            <a:off x="3657600" y="4724280"/>
            <a:ext cx="1904760" cy="185220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Picture 5" descr="Screenshot 2017-10-12 00.43.47.png"/>
          <p:cNvPicPr/>
          <p:nvPr/>
        </p:nvPicPr>
        <p:blipFill>
          <a:blip r:embed="rId1"/>
          <a:stretch/>
        </p:blipFill>
        <p:spPr>
          <a:xfrm>
            <a:off x="-356040" y="0"/>
            <a:ext cx="10984680" cy="8156880"/>
          </a:xfrm>
          <a:prstGeom prst="rect">
            <a:avLst/>
          </a:prstGeom>
          <a:ln>
            <a:noFill/>
          </a:ln>
        </p:spPr>
      </p:pic>
      <p:pic>
        <p:nvPicPr>
          <p:cNvPr id="387" name="Picture 6" descr="Screenshot 2017-10-12 00.22.57.png"/>
          <p:cNvPicPr/>
          <p:nvPr/>
        </p:nvPicPr>
        <p:blipFill>
          <a:blip r:embed="rId2"/>
          <a:stretch/>
        </p:blipFill>
        <p:spPr>
          <a:xfrm>
            <a:off x="9154080" y="40320"/>
            <a:ext cx="1459440" cy="1734480"/>
          </a:xfrm>
          <a:prstGeom prst="rect">
            <a:avLst/>
          </a:prstGeom>
          <a:ln>
            <a:noFill/>
          </a:ln>
        </p:spPr>
      </p:pic>
      <p:pic>
        <p:nvPicPr>
          <p:cNvPr id="388" name="Picture 7" descr="Screenshot 2017-10-12 00.52.09.png"/>
          <p:cNvPicPr/>
          <p:nvPr/>
        </p:nvPicPr>
        <p:blipFill>
          <a:blip r:embed="rId3"/>
          <a:stretch/>
        </p:blipFill>
        <p:spPr>
          <a:xfrm>
            <a:off x="-555480" y="6319800"/>
            <a:ext cx="12235680" cy="478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Picture 5" descr="Screenshot 2017-10-12 00.43.47.png"/>
          <p:cNvPicPr/>
          <p:nvPr/>
        </p:nvPicPr>
        <p:blipFill>
          <a:blip r:embed="rId1"/>
          <a:stretch/>
        </p:blipFill>
        <p:spPr>
          <a:xfrm>
            <a:off x="0" y="0"/>
            <a:ext cx="9234720" cy="6857640"/>
          </a:xfrm>
          <a:prstGeom prst="rect">
            <a:avLst/>
          </a:prstGeom>
          <a:ln>
            <a:noFill/>
          </a:ln>
        </p:spPr>
      </p:pic>
      <p:pic>
        <p:nvPicPr>
          <p:cNvPr id="390" name="Picture 6" descr="Screenshot 2017-10-12 00.22.57.png"/>
          <p:cNvPicPr/>
          <p:nvPr/>
        </p:nvPicPr>
        <p:blipFill>
          <a:blip r:embed="rId2"/>
          <a:stretch/>
        </p:blipFill>
        <p:spPr>
          <a:xfrm>
            <a:off x="7993080" y="40320"/>
            <a:ext cx="1226880" cy="1458000"/>
          </a:xfrm>
          <a:prstGeom prst="rect">
            <a:avLst/>
          </a:prstGeom>
          <a:ln>
            <a:noFill/>
          </a:ln>
        </p:spPr>
      </p:pic>
      <p:pic>
        <p:nvPicPr>
          <p:cNvPr id="391" name="Picture 3" descr="Screenshot 2017-10-12 00.46.18.png"/>
          <p:cNvPicPr/>
          <p:nvPr/>
        </p:nvPicPr>
        <p:blipFill>
          <a:blip r:embed="rId3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  <p:pic>
        <p:nvPicPr>
          <p:cNvPr id="392" name="Picture 4" descr="Screenshot 2017-10-12 00.22.57.png"/>
          <p:cNvPicPr/>
          <p:nvPr/>
        </p:nvPicPr>
        <p:blipFill>
          <a:blip r:embed="rId4"/>
          <a:stretch/>
        </p:blipFill>
        <p:spPr>
          <a:xfrm>
            <a:off x="7924680" y="243360"/>
            <a:ext cx="1226880" cy="1458000"/>
          </a:xfrm>
          <a:prstGeom prst="rect">
            <a:avLst/>
          </a:prstGeom>
          <a:ln>
            <a:noFill/>
          </a:ln>
        </p:spPr>
      </p:pic>
      <p:pic>
        <p:nvPicPr>
          <p:cNvPr id="393" name="Picture 7" descr="Screenshot 2017-10-12 00.52.09.png"/>
          <p:cNvPicPr/>
          <p:nvPr/>
        </p:nvPicPr>
        <p:blipFill>
          <a:blip r:embed="rId5"/>
          <a:stretch/>
        </p:blipFill>
        <p:spPr>
          <a:xfrm>
            <a:off x="0" y="6379560"/>
            <a:ext cx="10286640" cy="401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Picture 1" descr="Screenshot 2017-10-12 00.47.54.png"/>
          <p:cNvPicPr/>
          <p:nvPr/>
        </p:nvPicPr>
        <p:blipFill>
          <a:blip r:embed="rId1"/>
          <a:stretch/>
        </p:blipFill>
        <p:spPr>
          <a:xfrm>
            <a:off x="15840" y="0"/>
            <a:ext cx="9127800" cy="6857640"/>
          </a:xfrm>
          <a:prstGeom prst="rect">
            <a:avLst/>
          </a:prstGeom>
          <a:ln>
            <a:noFill/>
          </a:ln>
        </p:spPr>
      </p:pic>
      <p:pic>
        <p:nvPicPr>
          <p:cNvPr id="395" name="Picture 2" descr="Screenshot 2017-10-12 00.22.57.png"/>
          <p:cNvPicPr/>
          <p:nvPr/>
        </p:nvPicPr>
        <p:blipFill>
          <a:blip r:embed="rId2"/>
          <a:stretch/>
        </p:blipFill>
        <p:spPr>
          <a:xfrm>
            <a:off x="7916760" y="-25560"/>
            <a:ext cx="1226880" cy="1458000"/>
          </a:xfrm>
          <a:prstGeom prst="rect">
            <a:avLst/>
          </a:prstGeom>
          <a:ln>
            <a:noFill/>
          </a:ln>
        </p:spPr>
      </p:pic>
      <p:pic>
        <p:nvPicPr>
          <p:cNvPr id="396" name="Picture 6" descr="Screenshot 2017-10-12 00.52.09.png"/>
          <p:cNvPicPr/>
          <p:nvPr/>
        </p:nvPicPr>
        <p:blipFill>
          <a:blip r:embed="rId3"/>
          <a:stretch/>
        </p:blipFill>
        <p:spPr>
          <a:xfrm>
            <a:off x="-76320" y="6375240"/>
            <a:ext cx="10286640" cy="401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Picture 4" descr="Screenshot 2017-10-12 01.14.56.png"/>
          <p:cNvPicPr/>
          <p:nvPr/>
        </p:nvPicPr>
        <p:blipFill>
          <a:blip r:embed="rId1"/>
          <a:stretch/>
        </p:blipFill>
        <p:spPr>
          <a:xfrm>
            <a:off x="-1219320" y="0"/>
            <a:ext cx="11886840" cy="7312680"/>
          </a:xfrm>
          <a:prstGeom prst="rect">
            <a:avLst/>
          </a:prstGeom>
          <a:ln>
            <a:noFill/>
          </a:ln>
        </p:spPr>
      </p:pic>
      <p:pic>
        <p:nvPicPr>
          <p:cNvPr id="398" name="Picture 2" descr="Screenshot 2017-10-12 00.22.57.png"/>
          <p:cNvPicPr/>
          <p:nvPr/>
        </p:nvPicPr>
        <p:blipFill>
          <a:blip r:embed="rId2"/>
          <a:stretch/>
        </p:blipFill>
        <p:spPr>
          <a:xfrm>
            <a:off x="7835400" y="15120"/>
            <a:ext cx="1308240" cy="1554840"/>
          </a:xfrm>
          <a:prstGeom prst="rect">
            <a:avLst/>
          </a:prstGeom>
          <a:ln>
            <a:noFill/>
          </a:ln>
        </p:spPr>
      </p:pic>
      <p:pic>
        <p:nvPicPr>
          <p:cNvPr id="399" name="Picture 6" descr="Screenshot 2017-10-12 00.52.09.png"/>
          <p:cNvPicPr/>
          <p:nvPr/>
        </p:nvPicPr>
        <p:blipFill>
          <a:blip r:embed="rId3"/>
          <a:stretch/>
        </p:blipFill>
        <p:spPr>
          <a:xfrm>
            <a:off x="-1523880" y="6810120"/>
            <a:ext cx="12344040" cy="428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Picture 5" descr="Screenshot 2017-10-12 01.16.33.png"/>
          <p:cNvPicPr/>
          <p:nvPr/>
        </p:nvPicPr>
        <p:blipFill>
          <a:blip r:embed="rId1"/>
          <a:stretch/>
        </p:blipFill>
        <p:spPr>
          <a:xfrm>
            <a:off x="-1066680" y="-209880"/>
            <a:ext cx="11277360" cy="6857640"/>
          </a:xfrm>
          <a:prstGeom prst="rect">
            <a:avLst/>
          </a:prstGeom>
          <a:ln>
            <a:noFill/>
          </a:ln>
        </p:spPr>
      </p:pic>
      <p:pic>
        <p:nvPicPr>
          <p:cNvPr id="401" name="Picture 2" descr="Screenshot 2017-10-12 00.22.57.png"/>
          <p:cNvPicPr/>
          <p:nvPr/>
        </p:nvPicPr>
        <p:blipFill>
          <a:blip r:embed="rId2"/>
          <a:stretch/>
        </p:blipFill>
        <p:spPr>
          <a:xfrm>
            <a:off x="8915400" y="0"/>
            <a:ext cx="1226880" cy="1458000"/>
          </a:xfrm>
          <a:prstGeom prst="rect">
            <a:avLst/>
          </a:prstGeom>
          <a:ln>
            <a:noFill/>
          </a:ln>
        </p:spPr>
      </p:pic>
      <p:pic>
        <p:nvPicPr>
          <p:cNvPr id="402" name="Picture 6" descr="Screenshot 2017-10-12 00.52.09.png"/>
          <p:cNvPicPr/>
          <p:nvPr/>
        </p:nvPicPr>
        <p:blipFill>
          <a:blip r:embed="rId3"/>
          <a:stretch/>
        </p:blipFill>
        <p:spPr>
          <a:xfrm>
            <a:off x="8915400" y="6095880"/>
            <a:ext cx="1198080" cy="401760"/>
          </a:xfrm>
          <a:prstGeom prst="rect">
            <a:avLst/>
          </a:prstGeom>
          <a:ln>
            <a:noFill/>
          </a:ln>
        </p:spPr>
      </p:pic>
      <p:pic>
        <p:nvPicPr>
          <p:cNvPr id="403" name="Picture 7" descr="Screenshot 2017-10-12 00.52.09.png"/>
          <p:cNvPicPr/>
          <p:nvPr/>
        </p:nvPicPr>
        <p:blipFill>
          <a:blip r:embed="rId4"/>
          <a:stretch/>
        </p:blipFill>
        <p:spPr>
          <a:xfrm>
            <a:off x="-858240" y="6172200"/>
            <a:ext cx="1716120" cy="401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Picture 3" descr="Screenshot 2017-10-12 00.50.09.png"/>
          <p:cNvPicPr/>
          <p:nvPr/>
        </p:nvPicPr>
        <p:blipFill>
          <a:blip r:embed="rId1"/>
          <a:stretch/>
        </p:blipFill>
        <p:spPr>
          <a:xfrm>
            <a:off x="-1752480" y="139320"/>
            <a:ext cx="12572640" cy="7099200"/>
          </a:xfrm>
          <a:prstGeom prst="rect">
            <a:avLst/>
          </a:prstGeom>
          <a:ln>
            <a:noFill/>
          </a:ln>
        </p:spPr>
      </p:pic>
      <p:pic>
        <p:nvPicPr>
          <p:cNvPr id="405" name="Picture 2" descr="Screenshot 2017-10-12 00.22.57.png"/>
          <p:cNvPicPr/>
          <p:nvPr/>
        </p:nvPicPr>
        <p:blipFill>
          <a:blip r:embed="rId2"/>
          <a:stretch/>
        </p:blipFill>
        <p:spPr>
          <a:xfrm>
            <a:off x="9372600" y="228600"/>
            <a:ext cx="1226880" cy="1458000"/>
          </a:xfrm>
          <a:prstGeom prst="rect">
            <a:avLst/>
          </a:prstGeom>
          <a:ln>
            <a:noFill/>
          </a:ln>
        </p:spPr>
      </p:pic>
      <p:pic>
        <p:nvPicPr>
          <p:cNvPr id="406" name="Picture 4" descr="Screenshot 2017-10-12 00.52.09.png"/>
          <p:cNvPicPr/>
          <p:nvPr/>
        </p:nvPicPr>
        <p:blipFill>
          <a:blip r:embed="rId3"/>
          <a:stretch/>
        </p:blipFill>
        <p:spPr>
          <a:xfrm>
            <a:off x="-1371600" y="6337080"/>
            <a:ext cx="13334760" cy="825480"/>
          </a:xfrm>
          <a:prstGeom prst="rect">
            <a:avLst/>
          </a:prstGeom>
          <a:ln>
            <a:noFill/>
          </a:ln>
        </p:spPr>
      </p:pic>
      <p:sp>
        <p:nvSpPr>
          <p:cNvPr id="407" name="CustomShape 1"/>
          <p:cNvSpPr/>
          <p:nvPr/>
        </p:nvSpPr>
        <p:spPr>
          <a:xfrm>
            <a:off x="2229120" y="241200"/>
            <a:ext cx="4736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Soon there will be no maids!! Then What?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Picture 6" descr="Screenshot 2017-10-12 01.19.05.png"/>
          <p:cNvPicPr/>
          <p:nvPr/>
        </p:nvPicPr>
        <p:blipFill>
          <a:blip r:embed="rId1"/>
          <a:stretch/>
        </p:blipFill>
        <p:spPr>
          <a:xfrm>
            <a:off x="38160" y="0"/>
            <a:ext cx="10096200" cy="7162560"/>
          </a:xfrm>
          <a:prstGeom prst="rect">
            <a:avLst/>
          </a:prstGeom>
          <a:ln>
            <a:noFill/>
          </a:ln>
        </p:spPr>
      </p:pic>
      <p:pic>
        <p:nvPicPr>
          <p:cNvPr id="409" name="Picture 2" descr="Screenshot 2017-10-12 00.22.57.png"/>
          <p:cNvPicPr/>
          <p:nvPr/>
        </p:nvPicPr>
        <p:blipFill>
          <a:blip r:embed="rId2"/>
          <a:stretch/>
        </p:blipFill>
        <p:spPr>
          <a:xfrm>
            <a:off x="8915400" y="0"/>
            <a:ext cx="1226880" cy="1458000"/>
          </a:xfrm>
          <a:prstGeom prst="rect">
            <a:avLst/>
          </a:prstGeom>
          <a:ln>
            <a:noFill/>
          </a:ln>
        </p:spPr>
      </p:pic>
      <p:pic>
        <p:nvPicPr>
          <p:cNvPr id="410" name="Picture 4" descr="Screenshot 2017-10-12 00.52.09.png"/>
          <p:cNvPicPr/>
          <p:nvPr/>
        </p:nvPicPr>
        <p:blipFill>
          <a:blip r:embed="rId3"/>
          <a:stretch/>
        </p:blipFill>
        <p:spPr>
          <a:xfrm>
            <a:off x="-76320" y="6608160"/>
            <a:ext cx="10286640" cy="401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Picture 5" descr="Screenshot 2017-10-12 07.49.41.png"/>
          <p:cNvPicPr/>
          <p:nvPr/>
        </p:nvPicPr>
        <p:blipFill>
          <a:blip r:embed="rId1"/>
          <a:stretch/>
        </p:blipFill>
        <p:spPr>
          <a:xfrm>
            <a:off x="15840" y="-29880"/>
            <a:ext cx="9127800" cy="6857640"/>
          </a:xfrm>
          <a:prstGeom prst="rect">
            <a:avLst/>
          </a:prstGeom>
          <a:ln>
            <a:noFill/>
          </a:ln>
        </p:spPr>
      </p:pic>
      <p:sp>
        <p:nvSpPr>
          <p:cNvPr id="412" name="CustomShape 1"/>
          <p:cNvSpPr/>
          <p:nvPr/>
        </p:nvSpPr>
        <p:spPr>
          <a:xfrm>
            <a:off x="3502080" y="4375800"/>
            <a:ext cx="5061240" cy="20358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13" name="Picture 2" descr="Screenshot 2017-10-12 00.22.57.png"/>
          <p:cNvPicPr/>
          <p:nvPr/>
        </p:nvPicPr>
        <p:blipFill>
          <a:blip r:embed="rId2"/>
          <a:stretch/>
        </p:blipFill>
        <p:spPr>
          <a:xfrm>
            <a:off x="7916760" y="-25560"/>
            <a:ext cx="1226880" cy="1458000"/>
          </a:xfrm>
          <a:prstGeom prst="rect">
            <a:avLst/>
          </a:prstGeom>
          <a:ln>
            <a:noFill/>
          </a:ln>
        </p:spPr>
      </p:pic>
      <p:pic>
        <p:nvPicPr>
          <p:cNvPr id="414" name="Picture 4" descr="Screenshot 2017-10-12 00.52.09.png"/>
          <p:cNvPicPr/>
          <p:nvPr/>
        </p:nvPicPr>
        <p:blipFill>
          <a:blip r:embed="rId3"/>
          <a:stretch/>
        </p:blipFill>
        <p:spPr>
          <a:xfrm>
            <a:off x="-76320" y="6411960"/>
            <a:ext cx="10286640" cy="401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Picture 2" descr=""/>
          <p:cNvPicPr/>
          <p:nvPr/>
        </p:nvPicPr>
        <p:blipFill>
          <a:blip r:embed="rId1"/>
          <a:stretch/>
        </p:blipFill>
        <p:spPr>
          <a:xfrm>
            <a:off x="228600" y="821160"/>
            <a:ext cx="8686440" cy="5858640"/>
          </a:xfrm>
          <a:prstGeom prst="rect">
            <a:avLst/>
          </a:prstGeom>
          <a:ln w="9360">
            <a:noFill/>
          </a:ln>
        </p:spPr>
      </p:pic>
      <p:sp>
        <p:nvSpPr>
          <p:cNvPr id="416" name="CustomShape 1"/>
          <p:cNvSpPr/>
          <p:nvPr/>
        </p:nvSpPr>
        <p:spPr>
          <a:xfrm>
            <a:off x="228600" y="177840"/>
            <a:ext cx="89150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IoT &amp; Analytics being fueled by Technology Advancements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Picture 1" descr="Screenshot 2017-10-11 23.53.54.png"/>
          <p:cNvPicPr/>
          <p:nvPr/>
        </p:nvPicPr>
        <p:blipFill>
          <a:blip r:embed="rId1"/>
          <a:stretch/>
        </p:blipFill>
        <p:spPr>
          <a:xfrm>
            <a:off x="0" y="0"/>
            <a:ext cx="9143640" cy="7008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974880" y="1560600"/>
            <a:ext cx="183960" cy="461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2"/>
          <p:cNvSpPr/>
          <p:nvPr/>
        </p:nvSpPr>
        <p:spPr>
          <a:xfrm>
            <a:off x="740160" y="5070600"/>
            <a:ext cx="8088840" cy="1406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216000" indent="-216000">
              <a:lnSpc>
                <a:spcPct val="12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From computers to </a:t>
            </a:r>
            <a:r>
              <a:rPr b="0" lang="en-IN" sz="2400" spc="-1" strike="noStrike">
                <a:solidFill>
                  <a:srgbClr val="009999"/>
                </a:solidFill>
                <a:latin typeface="Arial"/>
                <a:ea typeface="ＭＳ Ｐゴシック"/>
              </a:rPr>
              <a:t>embedded &amp; networked SoCs … IoT</a:t>
            </a:r>
            <a:endParaRPr b="0" lang="en-IN" sz="2400" spc="-1" strike="noStrike">
              <a:latin typeface="Arial"/>
            </a:endParaRPr>
          </a:p>
          <a:p>
            <a:pPr marL="216000" indent="-216000">
              <a:lnSpc>
                <a:spcPct val="12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Complete change in device interaction</a:t>
            </a:r>
            <a:endParaRPr b="0" lang="en-IN" sz="2400" spc="-1" strike="noStrike">
              <a:latin typeface="Arial"/>
            </a:endParaRPr>
          </a:p>
          <a:p>
            <a:pPr marL="216000" indent="-216000">
              <a:lnSpc>
                <a:spcPct val="12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Growing number of </a:t>
            </a:r>
            <a:r>
              <a:rPr b="0" lang="en-IN" sz="2400" spc="-1" strike="noStrike">
                <a:solidFill>
                  <a:srgbClr val="009999"/>
                </a:solidFill>
                <a:latin typeface="Arial"/>
                <a:ea typeface="ＭＳ Ｐゴシック"/>
              </a:rPr>
              <a:t>critical applications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343" name="Picture 4" descr=""/>
          <p:cNvPicPr/>
          <p:nvPr/>
        </p:nvPicPr>
        <p:blipFill>
          <a:blip r:embed="rId1"/>
          <a:stretch/>
        </p:blipFill>
        <p:spPr>
          <a:xfrm>
            <a:off x="7467480" y="914400"/>
            <a:ext cx="883800" cy="914040"/>
          </a:xfrm>
          <a:prstGeom prst="rect">
            <a:avLst/>
          </a:prstGeom>
          <a:ln w="9360">
            <a:noFill/>
          </a:ln>
        </p:spPr>
      </p:pic>
      <p:pic>
        <p:nvPicPr>
          <p:cNvPr id="344" name="Picture 6" descr=""/>
          <p:cNvPicPr/>
          <p:nvPr/>
        </p:nvPicPr>
        <p:blipFill>
          <a:blip r:embed="rId2"/>
          <a:stretch/>
        </p:blipFill>
        <p:spPr>
          <a:xfrm>
            <a:off x="2743200" y="1444680"/>
            <a:ext cx="1218960" cy="564840"/>
          </a:xfrm>
          <a:prstGeom prst="rect">
            <a:avLst/>
          </a:prstGeom>
          <a:ln w="9360">
            <a:noFill/>
          </a:ln>
        </p:spPr>
      </p:pic>
      <p:pic>
        <p:nvPicPr>
          <p:cNvPr id="345" name="Picture 7" descr=""/>
          <p:cNvPicPr/>
          <p:nvPr/>
        </p:nvPicPr>
        <p:blipFill>
          <a:blip r:embed="rId3"/>
          <a:stretch/>
        </p:blipFill>
        <p:spPr>
          <a:xfrm>
            <a:off x="2666880" y="3200400"/>
            <a:ext cx="929880" cy="549000"/>
          </a:xfrm>
          <a:prstGeom prst="rect">
            <a:avLst/>
          </a:prstGeom>
          <a:ln w="9360">
            <a:noFill/>
          </a:ln>
        </p:spPr>
      </p:pic>
      <p:pic>
        <p:nvPicPr>
          <p:cNvPr id="346" name="Picture 9" descr=""/>
          <p:cNvPicPr/>
          <p:nvPr/>
        </p:nvPicPr>
        <p:blipFill>
          <a:blip r:embed="rId4"/>
          <a:stretch/>
        </p:blipFill>
        <p:spPr>
          <a:xfrm>
            <a:off x="5029200" y="2286000"/>
            <a:ext cx="761760" cy="732960"/>
          </a:xfrm>
          <a:prstGeom prst="rect">
            <a:avLst/>
          </a:prstGeom>
          <a:ln w="9360">
            <a:noFill/>
          </a:ln>
        </p:spPr>
      </p:pic>
      <p:pic>
        <p:nvPicPr>
          <p:cNvPr id="347" name="Picture 10" descr=""/>
          <p:cNvPicPr/>
          <p:nvPr/>
        </p:nvPicPr>
        <p:blipFill>
          <a:blip r:embed="rId5"/>
          <a:stretch/>
        </p:blipFill>
        <p:spPr>
          <a:xfrm>
            <a:off x="4724280" y="1521000"/>
            <a:ext cx="761760" cy="618840"/>
          </a:xfrm>
          <a:prstGeom prst="rect">
            <a:avLst/>
          </a:prstGeom>
          <a:ln w="9360">
            <a:noFill/>
          </a:ln>
        </p:spPr>
      </p:pic>
      <p:pic>
        <p:nvPicPr>
          <p:cNvPr id="348" name="Picture 12" descr=""/>
          <p:cNvPicPr/>
          <p:nvPr/>
        </p:nvPicPr>
        <p:blipFill>
          <a:blip r:embed="rId6"/>
          <a:stretch/>
        </p:blipFill>
        <p:spPr>
          <a:xfrm>
            <a:off x="1676520" y="2438280"/>
            <a:ext cx="952200" cy="867960"/>
          </a:xfrm>
          <a:prstGeom prst="rect">
            <a:avLst/>
          </a:prstGeom>
          <a:ln w="9360">
            <a:noFill/>
          </a:ln>
        </p:spPr>
      </p:pic>
      <p:pic>
        <p:nvPicPr>
          <p:cNvPr id="349" name="Picture 14" descr=""/>
          <p:cNvPicPr/>
          <p:nvPr/>
        </p:nvPicPr>
        <p:blipFill>
          <a:blip r:embed="rId7"/>
          <a:stretch/>
        </p:blipFill>
        <p:spPr>
          <a:xfrm>
            <a:off x="4800600" y="3197160"/>
            <a:ext cx="761760" cy="698040"/>
          </a:xfrm>
          <a:prstGeom prst="rect">
            <a:avLst/>
          </a:prstGeom>
          <a:ln w="9360">
            <a:noFill/>
          </a:ln>
        </p:spPr>
      </p:pic>
      <p:pic>
        <p:nvPicPr>
          <p:cNvPr id="350" name="Picture 15" descr=""/>
          <p:cNvPicPr/>
          <p:nvPr/>
        </p:nvPicPr>
        <p:blipFill>
          <a:blip r:embed="rId8"/>
          <a:stretch/>
        </p:blipFill>
        <p:spPr>
          <a:xfrm>
            <a:off x="3733920" y="2362320"/>
            <a:ext cx="552240" cy="761760"/>
          </a:xfrm>
          <a:prstGeom prst="rect">
            <a:avLst/>
          </a:prstGeom>
          <a:ln w="9360">
            <a:noFill/>
          </a:ln>
        </p:spPr>
      </p:pic>
      <p:pic>
        <p:nvPicPr>
          <p:cNvPr id="351" name="Picture 16" descr=""/>
          <p:cNvPicPr/>
          <p:nvPr/>
        </p:nvPicPr>
        <p:blipFill>
          <a:blip r:embed="rId9"/>
          <a:stretch/>
        </p:blipFill>
        <p:spPr>
          <a:xfrm>
            <a:off x="6172200" y="1290600"/>
            <a:ext cx="606240" cy="590040"/>
          </a:xfrm>
          <a:prstGeom prst="rect">
            <a:avLst/>
          </a:prstGeom>
          <a:ln w="9360">
            <a:noFill/>
          </a:ln>
        </p:spPr>
      </p:pic>
      <p:pic>
        <p:nvPicPr>
          <p:cNvPr id="352" name="Picture 17" descr=""/>
          <p:cNvPicPr/>
          <p:nvPr/>
        </p:nvPicPr>
        <p:blipFill>
          <a:blip r:embed="rId10"/>
          <a:stretch/>
        </p:blipFill>
        <p:spPr>
          <a:xfrm>
            <a:off x="457200" y="3657600"/>
            <a:ext cx="777600" cy="867960"/>
          </a:xfrm>
          <a:prstGeom prst="rect">
            <a:avLst/>
          </a:prstGeom>
          <a:ln w="9360">
            <a:noFill/>
          </a:ln>
        </p:spPr>
      </p:pic>
      <p:pic>
        <p:nvPicPr>
          <p:cNvPr id="353" name="Picture 18" descr=""/>
          <p:cNvPicPr/>
          <p:nvPr/>
        </p:nvPicPr>
        <p:blipFill>
          <a:blip r:embed="rId11"/>
          <a:stretch/>
        </p:blipFill>
        <p:spPr>
          <a:xfrm>
            <a:off x="990720" y="1905120"/>
            <a:ext cx="777600" cy="644040"/>
          </a:xfrm>
          <a:prstGeom prst="rect">
            <a:avLst/>
          </a:prstGeom>
          <a:ln w="9360">
            <a:noFill/>
          </a:ln>
        </p:spPr>
      </p:pic>
      <p:pic>
        <p:nvPicPr>
          <p:cNvPr id="354" name="Picture 19" descr=""/>
          <p:cNvPicPr/>
          <p:nvPr/>
        </p:nvPicPr>
        <p:blipFill>
          <a:blip r:embed="rId12"/>
          <a:stretch/>
        </p:blipFill>
        <p:spPr>
          <a:xfrm>
            <a:off x="5867280" y="3657600"/>
            <a:ext cx="447480" cy="609120"/>
          </a:xfrm>
          <a:prstGeom prst="rect">
            <a:avLst/>
          </a:prstGeom>
          <a:ln w="9360">
            <a:noFill/>
          </a:ln>
        </p:spPr>
      </p:pic>
      <p:pic>
        <p:nvPicPr>
          <p:cNvPr id="355" name="Picture 20" descr=""/>
          <p:cNvPicPr/>
          <p:nvPr/>
        </p:nvPicPr>
        <p:blipFill>
          <a:blip r:embed="rId13"/>
          <a:stretch/>
        </p:blipFill>
        <p:spPr>
          <a:xfrm>
            <a:off x="4114800" y="3733920"/>
            <a:ext cx="622080" cy="1221840"/>
          </a:xfrm>
          <a:prstGeom prst="rect">
            <a:avLst/>
          </a:prstGeom>
          <a:ln w="9360">
            <a:noFill/>
          </a:ln>
        </p:spPr>
      </p:pic>
      <p:pic>
        <p:nvPicPr>
          <p:cNvPr id="356" name="Picture 21" descr=""/>
          <p:cNvPicPr/>
          <p:nvPr/>
        </p:nvPicPr>
        <p:blipFill>
          <a:blip r:embed="rId14"/>
          <a:stretch/>
        </p:blipFill>
        <p:spPr>
          <a:xfrm>
            <a:off x="6248520" y="2895480"/>
            <a:ext cx="745920" cy="764640"/>
          </a:xfrm>
          <a:prstGeom prst="rect">
            <a:avLst/>
          </a:prstGeom>
          <a:ln w="9360">
            <a:noFill/>
          </a:ln>
        </p:spPr>
      </p:pic>
      <p:pic>
        <p:nvPicPr>
          <p:cNvPr id="357" name="Picture 22" descr=""/>
          <p:cNvPicPr/>
          <p:nvPr/>
        </p:nvPicPr>
        <p:blipFill>
          <a:blip r:embed="rId15"/>
          <a:stretch/>
        </p:blipFill>
        <p:spPr>
          <a:xfrm>
            <a:off x="3048120" y="4343400"/>
            <a:ext cx="609120" cy="536040"/>
          </a:xfrm>
          <a:prstGeom prst="rect">
            <a:avLst/>
          </a:prstGeom>
          <a:ln w="9360">
            <a:noFill/>
          </a:ln>
        </p:spPr>
      </p:pic>
      <p:sp>
        <p:nvSpPr>
          <p:cNvPr id="358" name="CustomShape 3"/>
          <p:cNvSpPr/>
          <p:nvPr/>
        </p:nvSpPr>
        <p:spPr>
          <a:xfrm>
            <a:off x="533520" y="76320"/>
            <a:ext cx="7772040" cy="83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IN" sz="4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Beware of the computer!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359" name="Picture 28" descr=""/>
          <p:cNvPicPr/>
          <p:nvPr/>
        </p:nvPicPr>
        <p:blipFill>
          <a:blip r:embed="rId16"/>
          <a:stretch/>
        </p:blipFill>
        <p:spPr>
          <a:xfrm>
            <a:off x="457200" y="2629080"/>
            <a:ext cx="761760" cy="718920"/>
          </a:xfrm>
          <a:prstGeom prst="rect">
            <a:avLst/>
          </a:prstGeom>
          <a:ln w="9360">
            <a:noFill/>
          </a:ln>
        </p:spPr>
      </p:pic>
      <p:pic>
        <p:nvPicPr>
          <p:cNvPr id="360" name="Picture 29" descr="bd04918_"/>
          <p:cNvPicPr/>
          <p:nvPr/>
        </p:nvPicPr>
        <p:blipFill>
          <a:blip r:embed="rId17"/>
          <a:stretch/>
        </p:blipFill>
        <p:spPr>
          <a:xfrm>
            <a:off x="7924680" y="3962520"/>
            <a:ext cx="837720" cy="826560"/>
          </a:xfrm>
          <a:prstGeom prst="rect">
            <a:avLst/>
          </a:prstGeom>
          <a:ln w="9360">
            <a:noFill/>
          </a:ln>
        </p:spPr>
      </p:pic>
      <p:pic>
        <p:nvPicPr>
          <p:cNvPr id="361" name="Picture 30" descr="bs00285_"/>
          <p:cNvPicPr/>
          <p:nvPr/>
        </p:nvPicPr>
        <p:blipFill>
          <a:blip r:embed="rId18"/>
          <a:stretch/>
        </p:blipFill>
        <p:spPr>
          <a:xfrm>
            <a:off x="1752480" y="838080"/>
            <a:ext cx="934560" cy="867960"/>
          </a:xfrm>
          <a:prstGeom prst="rect">
            <a:avLst/>
          </a:prstGeom>
          <a:ln w="9360">
            <a:noFill/>
          </a:ln>
        </p:spPr>
      </p:pic>
      <p:pic>
        <p:nvPicPr>
          <p:cNvPr id="362" name="Picture 31" descr="tn01329_"/>
          <p:cNvPicPr/>
          <p:nvPr/>
        </p:nvPicPr>
        <p:blipFill>
          <a:blip r:embed="rId19"/>
          <a:stretch/>
        </p:blipFill>
        <p:spPr>
          <a:xfrm>
            <a:off x="3657600" y="838080"/>
            <a:ext cx="1039320" cy="651960"/>
          </a:xfrm>
          <a:prstGeom prst="rect">
            <a:avLst/>
          </a:prstGeom>
          <a:ln w="9360">
            <a:noFill/>
          </a:ln>
        </p:spPr>
      </p:pic>
      <p:pic>
        <p:nvPicPr>
          <p:cNvPr id="363" name="Picture 32" descr="hm00163_"/>
          <p:cNvPicPr/>
          <p:nvPr/>
        </p:nvPicPr>
        <p:blipFill>
          <a:blip r:embed="rId20"/>
          <a:stretch/>
        </p:blipFill>
        <p:spPr>
          <a:xfrm>
            <a:off x="6553080" y="3962520"/>
            <a:ext cx="1142640" cy="807840"/>
          </a:xfrm>
          <a:prstGeom prst="rect">
            <a:avLst/>
          </a:prstGeom>
          <a:ln w="9360">
            <a:noFill/>
          </a:ln>
        </p:spPr>
      </p:pic>
      <p:pic>
        <p:nvPicPr>
          <p:cNvPr id="364" name="Picture 33" descr="hm00363_"/>
          <p:cNvPicPr/>
          <p:nvPr/>
        </p:nvPicPr>
        <p:blipFill>
          <a:blip r:embed="rId21"/>
          <a:stretch/>
        </p:blipFill>
        <p:spPr>
          <a:xfrm>
            <a:off x="685800" y="990720"/>
            <a:ext cx="771120" cy="772920"/>
          </a:xfrm>
          <a:prstGeom prst="rect">
            <a:avLst/>
          </a:prstGeom>
          <a:ln w="9360">
            <a:noFill/>
          </a:ln>
        </p:spPr>
      </p:pic>
      <p:pic>
        <p:nvPicPr>
          <p:cNvPr id="365" name="Picture 34" descr="pe02716_"/>
          <p:cNvPicPr/>
          <p:nvPr/>
        </p:nvPicPr>
        <p:blipFill>
          <a:blip r:embed="rId22"/>
          <a:stretch/>
        </p:blipFill>
        <p:spPr>
          <a:xfrm>
            <a:off x="5181480" y="4203720"/>
            <a:ext cx="914040" cy="863280"/>
          </a:xfrm>
          <a:prstGeom prst="rect">
            <a:avLst/>
          </a:prstGeom>
          <a:ln w="9360">
            <a:noFill/>
          </a:ln>
        </p:spPr>
      </p:pic>
      <p:pic>
        <p:nvPicPr>
          <p:cNvPr id="366" name="Picture 35" descr="en00349_"/>
          <p:cNvPicPr/>
          <p:nvPr/>
        </p:nvPicPr>
        <p:blipFill>
          <a:blip r:embed="rId23"/>
          <a:stretch/>
        </p:blipFill>
        <p:spPr>
          <a:xfrm>
            <a:off x="1371600" y="4038480"/>
            <a:ext cx="1398240" cy="790200"/>
          </a:xfrm>
          <a:prstGeom prst="rect">
            <a:avLst/>
          </a:prstGeom>
          <a:ln w="9360">
            <a:noFill/>
          </a:ln>
        </p:spPr>
      </p:pic>
      <p:pic>
        <p:nvPicPr>
          <p:cNvPr id="367" name="Picture 37" descr="tn00332_"/>
          <p:cNvPicPr/>
          <p:nvPr/>
        </p:nvPicPr>
        <p:blipFill>
          <a:blip r:embed="rId24"/>
          <a:stretch/>
        </p:blipFill>
        <p:spPr>
          <a:xfrm>
            <a:off x="6629400" y="2133720"/>
            <a:ext cx="1371240" cy="680760"/>
          </a:xfrm>
          <a:prstGeom prst="rect">
            <a:avLst/>
          </a:prstGeom>
          <a:ln w="9360">
            <a:noFill/>
          </a:ln>
        </p:spPr>
      </p:pic>
      <p:pic>
        <p:nvPicPr>
          <p:cNvPr id="368" name="Picture 38" descr="bd07304_"/>
          <p:cNvPicPr/>
          <p:nvPr/>
        </p:nvPicPr>
        <p:blipFill>
          <a:blip r:embed="rId25"/>
          <a:stretch/>
        </p:blipFill>
        <p:spPr>
          <a:xfrm>
            <a:off x="5334120" y="838080"/>
            <a:ext cx="663120" cy="659880"/>
          </a:xfrm>
          <a:prstGeom prst="rect">
            <a:avLst/>
          </a:prstGeom>
          <a:ln w="9360">
            <a:noFill/>
          </a:ln>
        </p:spPr>
      </p:pic>
      <p:pic>
        <p:nvPicPr>
          <p:cNvPr id="369" name="" descr=""/>
          <p:cNvPicPr/>
          <p:nvPr/>
        </p:nvPicPr>
        <p:blipFill>
          <a:blip r:embed="rId26"/>
          <a:stretch/>
        </p:blipFill>
        <p:spPr>
          <a:xfrm>
            <a:off x="8077320" y="2438280"/>
            <a:ext cx="851040" cy="1143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7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CustomShape 1"/>
          <p:cNvSpPr/>
          <p:nvPr/>
        </p:nvSpPr>
        <p:spPr>
          <a:xfrm>
            <a:off x="0" y="-127080"/>
            <a:ext cx="9143640" cy="149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en-IN" sz="2800" spc="-1" strike="noStrike">
                <a:solidFill>
                  <a:srgbClr val="000000"/>
                </a:solidFill>
                <a:latin typeface="Century Gothic"/>
              </a:rPr>
              <a:t>IOT/Analytics =&gt;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IN" sz="2800" spc="-1" strike="noStrike">
                <a:solidFill>
                  <a:srgbClr val="000000"/>
                </a:solidFill>
                <a:latin typeface="Century Gothic"/>
              </a:rPr>
              <a:t>massive amounts of data /traffic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419" name="Picture 5" descr="Screenshot 2017-10-12 00.10.26.png"/>
          <p:cNvPicPr/>
          <p:nvPr/>
        </p:nvPicPr>
        <p:blipFill>
          <a:blip r:embed="rId1"/>
          <a:stretch/>
        </p:blipFill>
        <p:spPr>
          <a:xfrm>
            <a:off x="1143000" y="1218240"/>
            <a:ext cx="6781320" cy="5614200"/>
          </a:xfrm>
          <a:prstGeom prst="rect">
            <a:avLst/>
          </a:prstGeom>
          <a:ln>
            <a:noFill/>
          </a:ln>
        </p:spPr>
      </p:pic>
      <p:sp>
        <p:nvSpPr>
          <p:cNvPr id="420" name="CustomShape 2"/>
          <p:cNvSpPr/>
          <p:nvPr/>
        </p:nvSpPr>
        <p:spPr>
          <a:xfrm>
            <a:off x="8131680" y="2514600"/>
            <a:ext cx="9248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 ZB =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10</a:t>
            </a:r>
            <a:r>
              <a:rPr b="0" lang="en-IN" sz="1800" spc="-1" strike="noStrike" baseline="30000">
                <a:solidFill>
                  <a:srgbClr val="000000"/>
                </a:solidFill>
                <a:latin typeface="Arial"/>
                <a:ea typeface="ＭＳ Ｐゴシック"/>
              </a:rPr>
              <a:t>9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TB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>
            <a:off x="0" y="990720"/>
            <a:ext cx="9143640" cy="538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1" lang="en-IN" sz="2400" spc="-1" strike="noStrike">
                <a:solidFill>
                  <a:srgbClr val="000000"/>
                </a:solidFill>
                <a:latin typeface="Century Gothic"/>
              </a:rPr>
              <a:t>Personal (</a:t>
            </a:r>
            <a:r>
              <a:rPr b="1" lang="en-IN" sz="2400" spc="-1" strike="noStrike">
                <a:solidFill>
                  <a:srgbClr val="000000"/>
                </a:solidFill>
                <a:latin typeface="Arial"/>
              </a:rPr>
              <a:t>devices worn by consumers) </a:t>
            </a:r>
            <a:endParaRPr b="0" lang="en-IN" sz="24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Use cases: Wellness/ fitness monitoring, smart baby monitor, etc.</a:t>
            </a:r>
            <a:endParaRPr b="0" lang="en-IN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1" lang="en-IN" sz="2400" spc="-1" strike="noStrike">
                <a:solidFill>
                  <a:srgbClr val="000000"/>
                </a:solidFill>
                <a:latin typeface="Arial"/>
              </a:rPr>
              <a:t>Home (devices in homes)</a:t>
            </a:r>
            <a:endParaRPr b="0" lang="en-IN" sz="24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Use cases: Home automation, energy management, connected security, etc. </a:t>
            </a:r>
            <a:endParaRPr b="0" lang="en-IN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1" lang="en-IN" sz="2400" spc="-1" strike="noStrike">
                <a:solidFill>
                  <a:srgbClr val="000000"/>
                </a:solidFill>
                <a:latin typeface="Arial"/>
              </a:rPr>
              <a:t>Automotive (In cars/ light trucks interacting w/consumers) </a:t>
            </a:r>
            <a:endParaRPr b="0" lang="en-IN" sz="24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Use cases: In-vehicle infotainment (IVI), Advanced Driver Assistance Systems (ADAS), remote access, telematics, etc. </a:t>
            </a:r>
            <a:endParaRPr b="0" lang="en-IN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1" lang="en-IN" sz="2400" spc="-1" strike="noStrike">
                <a:solidFill>
                  <a:srgbClr val="000000"/>
                </a:solidFill>
                <a:latin typeface="Arial"/>
              </a:rPr>
              <a:t>Healthcare (</a:t>
            </a:r>
            <a:r>
              <a:rPr b="1" lang="en-IN" sz="2000" spc="-1" strike="noStrike">
                <a:solidFill>
                  <a:srgbClr val="000000"/>
                </a:solidFill>
                <a:latin typeface="Arial"/>
              </a:rPr>
              <a:t>Systems/ devices for patient, provider, payer value chain) </a:t>
            </a:r>
            <a:endParaRPr b="0" lang="en-IN" sz="20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Use cases: Trial monitoring, personalized medicine, etc.</a:t>
            </a:r>
            <a:endParaRPr b="0" lang="en-IN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1" lang="en-IN" sz="2400" spc="-1" strike="noStrike">
                <a:solidFill>
                  <a:srgbClr val="000000"/>
                </a:solidFill>
                <a:latin typeface="Arial"/>
              </a:rPr>
              <a:t>Building, Retail, Infrastructure, … 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422" name="CustomShape 2"/>
          <p:cNvSpPr/>
          <p:nvPr/>
        </p:nvSpPr>
        <p:spPr>
          <a:xfrm>
            <a:off x="0" y="-302760"/>
            <a:ext cx="9143640" cy="149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en-IN" sz="2800" spc="-1" strike="noStrike">
                <a:solidFill>
                  <a:srgbClr val="000000"/>
                </a:solidFill>
                <a:latin typeface="Century Gothic"/>
              </a:rPr>
              <a:t>Relevant across all Industry Segments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CustomShape 1"/>
          <p:cNvSpPr/>
          <p:nvPr/>
        </p:nvSpPr>
        <p:spPr>
          <a:xfrm>
            <a:off x="533520" y="1170360"/>
            <a:ext cx="8152920" cy="538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720">
              <a:lnSpc>
                <a:spcPct val="15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1" lang="en-IN" sz="2400" spc="-1" strike="noStrike">
                <a:solidFill>
                  <a:srgbClr val="000000"/>
                </a:solidFill>
                <a:latin typeface="Century Gothic"/>
              </a:rPr>
              <a:t>Increase reliability of operations</a:t>
            </a:r>
            <a:endParaRPr b="0" lang="en-IN" sz="2400" spc="-1" strike="noStrike">
              <a:latin typeface="Arial"/>
            </a:endParaRPr>
          </a:p>
          <a:p>
            <a:pPr marL="343080" indent="-342720">
              <a:lnSpc>
                <a:spcPct val="15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1" lang="en-IN" sz="2400" spc="-1" strike="noStrike">
                <a:solidFill>
                  <a:srgbClr val="000000"/>
                </a:solidFill>
                <a:latin typeface="Century Gothic"/>
              </a:rPr>
              <a:t>Increase QoS or product</a:t>
            </a:r>
            <a:endParaRPr b="0" lang="en-IN" sz="2400" spc="-1" strike="noStrike">
              <a:latin typeface="Arial"/>
            </a:endParaRPr>
          </a:p>
          <a:p>
            <a:pPr marL="343080" indent="-342720">
              <a:lnSpc>
                <a:spcPct val="15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1" lang="en-IN" sz="2400" spc="-1" strike="noStrike">
                <a:solidFill>
                  <a:srgbClr val="000000"/>
                </a:solidFill>
                <a:latin typeface="Century Gothic"/>
              </a:rPr>
              <a:t>Increase asset productivity</a:t>
            </a:r>
            <a:endParaRPr b="0" lang="en-IN" sz="2400" spc="-1" strike="noStrike">
              <a:latin typeface="Arial"/>
            </a:endParaRPr>
          </a:p>
          <a:p>
            <a:pPr marL="343080" indent="-342720">
              <a:lnSpc>
                <a:spcPct val="15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1" lang="en-IN" sz="2400" spc="-1" strike="noStrike">
                <a:solidFill>
                  <a:srgbClr val="000000"/>
                </a:solidFill>
                <a:latin typeface="Century Gothic"/>
              </a:rPr>
              <a:t>Increase workforce productivity</a:t>
            </a:r>
            <a:endParaRPr b="0" lang="en-IN" sz="2400" spc="-1" strike="noStrike">
              <a:latin typeface="Arial"/>
            </a:endParaRPr>
          </a:p>
          <a:p>
            <a:pPr marL="343080" indent="-342720">
              <a:lnSpc>
                <a:spcPct val="15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1" lang="en-IN" sz="2400" spc="-1" strike="noStrike">
                <a:solidFill>
                  <a:srgbClr val="000000"/>
                </a:solidFill>
                <a:latin typeface="Century Gothic"/>
              </a:rPr>
              <a:t>Increase customer satisfaction to reduce costs</a:t>
            </a:r>
            <a:endParaRPr b="0" lang="en-IN" sz="2400" spc="-1" strike="noStrike">
              <a:latin typeface="Arial"/>
            </a:endParaRPr>
          </a:p>
          <a:p>
            <a:pPr marL="343080" indent="-342720">
              <a:lnSpc>
                <a:spcPct val="15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1" lang="en-IN" sz="2400" spc="-1" strike="noStrike">
                <a:solidFill>
                  <a:srgbClr val="000000"/>
                </a:solidFill>
                <a:latin typeface="Century Gothic"/>
              </a:rPr>
              <a:t>Improve time to market</a:t>
            </a:r>
            <a:endParaRPr b="0" lang="en-IN" sz="2400" spc="-1" strike="noStrike">
              <a:latin typeface="Arial"/>
            </a:endParaRPr>
          </a:p>
          <a:p>
            <a:pPr marL="343080" indent="-342720">
              <a:lnSpc>
                <a:spcPct val="15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1" lang="en-IN" sz="2400" spc="-1" strike="noStrike">
                <a:solidFill>
                  <a:srgbClr val="000000"/>
                </a:solidFill>
                <a:latin typeface="Century Gothic"/>
              </a:rPr>
              <a:t>Reduce waste/cost of materials</a:t>
            </a:r>
            <a:endParaRPr b="0" lang="en-IN" sz="2400" spc="-1" strike="noStrike">
              <a:latin typeface="Arial"/>
            </a:endParaRPr>
          </a:p>
          <a:p>
            <a:pPr marL="343080" indent="-342720">
              <a:lnSpc>
                <a:spcPct val="15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1" lang="en-IN" sz="2400" spc="-1" strike="noStrike">
                <a:solidFill>
                  <a:srgbClr val="000000"/>
                </a:solidFill>
                <a:latin typeface="Century Gothic"/>
              </a:rPr>
              <a:t>New insights…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424" name="CustomShape 2"/>
          <p:cNvSpPr/>
          <p:nvPr/>
        </p:nvSpPr>
        <p:spPr>
          <a:xfrm>
            <a:off x="0" y="-122760"/>
            <a:ext cx="9143640" cy="149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en-IN" sz="2800" spc="-1" strike="noStrike">
                <a:solidFill>
                  <a:srgbClr val="000000"/>
                </a:solidFill>
                <a:latin typeface="Century Gothic"/>
              </a:rPr>
              <a:t>IOT for cost savings + revenue generation 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CustomShape 1"/>
          <p:cNvSpPr/>
          <p:nvPr/>
        </p:nvSpPr>
        <p:spPr>
          <a:xfrm>
            <a:off x="533520" y="685800"/>
            <a:ext cx="8152920" cy="586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1" lang="en-IN" sz="2400" spc="-1" strike="noStrike">
                <a:solidFill>
                  <a:srgbClr val="000000"/>
                </a:solidFill>
                <a:latin typeface="Century Gothic"/>
              </a:rPr>
              <a:t>Cost &amp; complexity: </a:t>
            </a:r>
            <a:endParaRPr b="0" lang="en-IN" sz="24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1" lang="en-IN" sz="2000" spc="-1" strike="noStrike">
                <a:solidFill>
                  <a:srgbClr val="000000"/>
                </a:solidFill>
                <a:latin typeface="Century Gothic"/>
              </a:rPr>
              <a:t>“</a:t>
            </a:r>
            <a:r>
              <a:rPr b="1" lang="en-IN" sz="2000" spc="-1" strike="noStrike">
                <a:solidFill>
                  <a:srgbClr val="000000"/>
                </a:solidFill>
                <a:latin typeface="Century Gothic"/>
              </a:rPr>
              <a:t>Smart” lamps, thermostats, bulbs, …</a:t>
            </a:r>
            <a:endParaRPr b="0" lang="en-IN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1" lang="en-IN" sz="2400" spc="-1" strike="noStrike">
                <a:solidFill>
                  <a:srgbClr val="000000"/>
                </a:solidFill>
                <a:latin typeface="Century Gothic"/>
              </a:rPr>
              <a:t>Environmental Cost:</a:t>
            </a:r>
            <a:endParaRPr b="0" lang="en-IN" sz="24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1" lang="en-IN" sz="2000" spc="-1" strike="noStrike">
                <a:solidFill>
                  <a:srgbClr val="000000"/>
                </a:solidFill>
                <a:latin typeface="Century Gothic"/>
              </a:rPr>
              <a:t>E-waste, batteries, products with limited lifespan,…</a:t>
            </a:r>
            <a:endParaRPr b="0" lang="en-IN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1" lang="en-IN" sz="2400" spc="-1" strike="noStrike">
                <a:solidFill>
                  <a:srgbClr val="000000"/>
                </a:solidFill>
                <a:latin typeface="Century Gothic"/>
              </a:rPr>
              <a:t>Security:</a:t>
            </a:r>
            <a:endParaRPr b="0" lang="en-IN" sz="24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1" lang="en-IN" sz="2000" spc="-1" strike="noStrike">
                <a:solidFill>
                  <a:srgbClr val="000000"/>
                </a:solidFill>
                <a:latin typeface="Century Gothic"/>
              </a:rPr>
              <a:t>Fails due to shoddy engg., </a:t>
            </a:r>
            <a:endParaRPr b="0" lang="en-IN" sz="20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1" lang="en-IN" sz="2000" spc="-1" strike="noStrike">
                <a:solidFill>
                  <a:srgbClr val="000000"/>
                </a:solidFill>
                <a:latin typeface="Century Gothic"/>
              </a:rPr>
              <a:t>Tesla-S buffer overflow</a:t>
            </a:r>
            <a:endParaRPr b="0" lang="en-IN" sz="20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1" lang="en-IN" sz="2000" spc="-1" strike="noStrike">
                <a:solidFill>
                  <a:srgbClr val="000000"/>
                </a:solidFill>
                <a:latin typeface="Century Gothic"/>
              </a:rPr>
              <a:t>Amazon Ring camera</a:t>
            </a:r>
            <a:endParaRPr b="0" lang="en-IN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1" lang="en-IN" sz="2400" spc="-1" strike="noStrike">
                <a:solidFill>
                  <a:srgbClr val="000000"/>
                </a:solidFill>
                <a:latin typeface="Century Gothic"/>
              </a:rPr>
              <a:t>Privacy:</a:t>
            </a:r>
            <a:endParaRPr b="0" lang="en-IN" sz="24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1" lang="en-IN" sz="2000" spc="-1" strike="noStrike">
                <a:solidFill>
                  <a:srgbClr val="000000"/>
                </a:solidFill>
                <a:latin typeface="Century Gothic"/>
              </a:rPr>
              <a:t>“</a:t>
            </a:r>
            <a:r>
              <a:rPr b="1" lang="en-IN" sz="2000" spc="-1" strike="noStrike">
                <a:solidFill>
                  <a:srgbClr val="000000"/>
                </a:solidFill>
                <a:latin typeface="Century Gothic"/>
              </a:rPr>
              <a:t>Free” means that usage data is being monetized</a:t>
            </a:r>
            <a:endParaRPr b="0" lang="en-IN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1" lang="en-IN" sz="2400" spc="-1" strike="noStrike">
                <a:solidFill>
                  <a:srgbClr val="000000"/>
                </a:solidFill>
                <a:latin typeface="Century Gothic"/>
              </a:rPr>
              <a:t>Battery life:</a:t>
            </a:r>
            <a:endParaRPr b="0" lang="en-IN" sz="24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1" lang="en-IN" sz="2000" spc="-1" strike="noStrike">
                <a:solidFill>
                  <a:srgbClr val="000000"/>
                </a:solidFill>
                <a:latin typeface="Century Gothic"/>
              </a:rPr>
              <a:t>Wireless communication is generally very expensive!</a:t>
            </a:r>
            <a:endParaRPr b="0" lang="en-IN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1" lang="en-IN" sz="2400" spc="-1" strike="noStrike">
                <a:solidFill>
                  <a:srgbClr val="000000"/>
                </a:solidFill>
                <a:latin typeface="Century Gothic"/>
              </a:rPr>
              <a:t>Network:</a:t>
            </a:r>
            <a:endParaRPr b="0" lang="en-IN" sz="24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1" lang="en-IN" sz="2000" spc="-1" strike="noStrike">
                <a:solidFill>
                  <a:srgbClr val="000000"/>
                </a:solidFill>
                <a:latin typeface="Century Gothic"/>
              </a:rPr>
              <a:t>Typical COTS internet-enabled solns use 3G/4G, WiFi, BLE</a:t>
            </a:r>
            <a:endParaRPr b="0" lang="en-IN" sz="20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1" lang="en-IN" sz="2000" spc="-1" strike="noStrike">
                <a:solidFill>
                  <a:srgbClr val="000000"/>
                </a:solidFill>
                <a:latin typeface="Century Gothic"/>
              </a:rPr>
              <a:t>Except for BLE, unacceptably power hungry at the edge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26" name="CustomShape 2"/>
          <p:cNvSpPr/>
          <p:nvPr/>
        </p:nvSpPr>
        <p:spPr>
          <a:xfrm>
            <a:off x="0" y="-122760"/>
            <a:ext cx="9143640" cy="96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en-IN" sz="2800" spc="-1" strike="noStrike">
                <a:solidFill>
                  <a:srgbClr val="000000"/>
                </a:solidFill>
                <a:latin typeface="Century Gothic"/>
              </a:rPr>
              <a:t>IOT Problems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ustomShape 1"/>
          <p:cNvSpPr/>
          <p:nvPr/>
        </p:nvSpPr>
        <p:spPr>
          <a:xfrm>
            <a:off x="762120" y="1890000"/>
            <a:ext cx="7619760" cy="4560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38160" bIns="38160">
            <a:noAutofit/>
          </a:bodyPr>
          <a:p>
            <a:pPr marL="424800" indent="-424440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entury Gothic"/>
                <a:ea typeface="Calibri Bold"/>
              </a:rPr>
              <a:t>Disruption good for entrepreneurs</a:t>
            </a:r>
            <a:endParaRPr b="0" lang="en-IN" sz="2800" spc="-1" strike="noStrike">
              <a:latin typeface="Arial"/>
            </a:endParaRPr>
          </a:p>
          <a:p>
            <a:pPr marL="424800" indent="-424440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entury Gothic"/>
                <a:ea typeface="Calibri Bold"/>
              </a:rPr>
              <a:t>Entrepreneurs embedded in opportunity</a:t>
            </a:r>
            <a:endParaRPr b="0" lang="en-IN" sz="2800" spc="-1" strike="noStrike">
              <a:latin typeface="Arial"/>
            </a:endParaRPr>
          </a:p>
          <a:p>
            <a:pPr marL="424800" indent="-424440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entury Gothic"/>
                <a:ea typeface="Calibri Bold"/>
              </a:rPr>
              <a:t>We need to train students with skills</a:t>
            </a:r>
            <a:endParaRPr b="0" lang="en-IN" sz="2800" spc="-1" strike="noStrike">
              <a:latin typeface="Arial"/>
            </a:endParaRPr>
          </a:p>
          <a:p>
            <a:pPr marL="424800" indent="-424440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entury Gothic"/>
                <a:ea typeface="Calibri Bold"/>
              </a:rPr>
              <a:t>HOW ??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99"/>
              </a:spcAft>
            </a:pPr>
            <a:endParaRPr b="0" lang="en-IN" sz="2800" spc="-1" strike="noStrike">
              <a:latin typeface="Arial"/>
            </a:endParaRPr>
          </a:p>
        </p:txBody>
      </p:sp>
      <p:sp>
        <p:nvSpPr>
          <p:cNvPr id="428" name="CustomShape 2"/>
          <p:cNvSpPr/>
          <p:nvPr/>
        </p:nvSpPr>
        <p:spPr>
          <a:xfrm>
            <a:off x="0" y="467280"/>
            <a:ext cx="9143640" cy="149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en-IN" sz="3200" spc="-1" strike="noStrike">
                <a:solidFill>
                  <a:srgbClr val="000000"/>
                </a:solidFill>
                <a:latin typeface="Century Gothic"/>
              </a:rPr>
              <a:t>IoT brings Disruption</a:t>
            </a: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TextShape 1"/>
          <p:cNvSpPr txBox="1"/>
          <p:nvPr/>
        </p:nvSpPr>
        <p:spPr>
          <a:xfrm>
            <a:off x="311760" y="228600"/>
            <a:ext cx="8520120" cy="942840"/>
          </a:xfrm>
          <a:prstGeom prst="rect">
            <a:avLst/>
          </a:prstGeom>
          <a:noFill/>
          <a:ln w="9360"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What is Internet of Things (IoT)?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CustomShape 2"/>
          <p:cNvSpPr/>
          <p:nvPr/>
        </p:nvSpPr>
        <p:spPr>
          <a:xfrm>
            <a:off x="-13320" y="6434280"/>
            <a:ext cx="1575720" cy="46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IN" sz="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Image courtesy: Google image</a:t>
            </a:r>
            <a:endParaRPr b="0" lang="en-IN" sz="800" spc="-1" strike="noStrike">
              <a:latin typeface="Arial"/>
            </a:endParaRPr>
          </a:p>
        </p:txBody>
      </p:sp>
      <p:grpSp>
        <p:nvGrpSpPr>
          <p:cNvPr id="431" name="Group 3"/>
          <p:cNvGrpSpPr/>
          <p:nvPr/>
        </p:nvGrpSpPr>
        <p:grpSpPr>
          <a:xfrm>
            <a:off x="-76320" y="1219320"/>
            <a:ext cx="9143640" cy="5273640"/>
            <a:chOff x="-76320" y="1219320"/>
            <a:chExt cx="9143640" cy="5273640"/>
          </a:xfrm>
        </p:grpSpPr>
        <p:pic>
          <p:nvPicPr>
            <p:cNvPr id="432" name="Shape 83" descr=""/>
            <p:cNvPicPr/>
            <p:nvPr/>
          </p:nvPicPr>
          <p:blipFill>
            <a:blip r:embed="rId1"/>
            <a:stretch/>
          </p:blipFill>
          <p:spPr>
            <a:xfrm>
              <a:off x="-76320" y="1219320"/>
              <a:ext cx="9143640" cy="5273640"/>
            </a:xfrm>
            <a:prstGeom prst="rect">
              <a:avLst/>
            </a:prstGeom>
            <a:ln>
              <a:noFill/>
            </a:ln>
          </p:spPr>
        </p:pic>
        <p:sp>
          <p:nvSpPr>
            <p:cNvPr id="433" name="CustomShape 4"/>
            <p:cNvSpPr/>
            <p:nvPr/>
          </p:nvSpPr>
          <p:spPr>
            <a:xfrm>
              <a:off x="1931400" y="5582880"/>
              <a:ext cx="2444760" cy="894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>
              <a:noAutofit/>
            </a:bodyPr>
            <a:p>
              <a:pPr marL="457200" indent="-291600">
                <a:lnSpc>
                  <a:spcPct val="100000"/>
                </a:lnSpc>
                <a:buClr>
                  <a:srgbClr val="000000"/>
                </a:buClr>
                <a:buFont typeface="Wingdings" charset="2"/>
                <a:buChar char=""/>
              </a:pPr>
              <a:r>
                <a:rPr b="1" lang="en-IN" sz="14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Analog</a:t>
              </a:r>
              <a:endParaRPr b="0" lang="en-IN" sz="1400" spc="-1" strike="noStrike">
                <a:latin typeface="Arial"/>
              </a:endParaRPr>
            </a:p>
            <a:p>
              <a:pPr marL="457200" indent="-291600">
                <a:lnSpc>
                  <a:spcPct val="100000"/>
                </a:lnSpc>
                <a:buClr>
                  <a:srgbClr val="000000"/>
                </a:buClr>
                <a:buFont typeface="Wingdings" charset="2"/>
                <a:buChar char=""/>
              </a:pPr>
              <a:r>
                <a:rPr b="1" lang="en-IN" sz="14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Digital</a:t>
              </a:r>
              <a:endParaRPr b="0" lang="en-IN" sz="1400" spc="-1" strike="noStrike">
                <a:latin typeface="Arial"/>
              </a:endParaRPr>
            </a:p>
            <a:p>
              <a:pPr marL="457200" indent="-291600">
                <a:lnSpc>
                  <a:spcPct val="100000"/>
                </a:lnSpc>
                <a:buClr>
                  <a:srgbClr val="000000"/>
                </a:buClr>
                <a:buFont typeface="Wingdings" charset="2"/>
                <a:buChar char=""/>
              </a:pPr>
              <a:r>
                <a:rPr b="1" lang="en-IN" sz="14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I2C, UART,SPI, etc..</a:t>
              </a:r>
              <a:endParaRPr b="0" lang="en-IN" sz="1400" spc="-1" strike="noStrike">
                <a:latin typeface="Arial"/>
              </a:endParaRPr>
            </a:p>
          </p:txBody>
        </p:sp>
      </p:grpSp>
      <p:sp>
        <p:nvSpPr>
          <p:cNvPr id="434" name="CustomShape 5"/>
          <p:cNvSpPr/>
          <p:nvPr/>
        </p:nvSpPr>
        <p:spPr>
          <a:xfrm>
            <a:off x="2362320" y="3962520"/>
            <a:ext cx="1534680" cy="59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2916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1" lang="en-IN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SD Card </a:t>
            </a:r>
            <a:endParaRPr b="0" lang="en-IN" sz="1400" spc="-1" strike="noStrike">
              <a:latin typeface="Arial"/>
            </a:endParaRPr>
          </a:p>
          <a:p>
            <a:pPr marL="457200" indent="-2916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1" lang="en-IN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Drive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435" name="CustomShape 6"/>
          <p:cNvSpPr/>
          <p:nvPr/>
        </p:nvSpPr>
        <p:spPr>
          <a:xfrm>
            <a:off x="4300200" y="3142440"/>
            <a:ext cx="1566720" cy="59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2916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1" lang="en-IN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MQTT</a:t>
            </a:r>
            <a:endParaRPr b="0" lang="en-IN" sz="1400" spc="-1" strike="noStrike">
              <a:latin typeface="Arial"/>
            </a:endParaRPr>
          </a:p>
          <a:p>
            <a:pPr marL="457200" indent="-2916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1" lang="en-IN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CoAP</a:t>
            </a:r>
            <a:endParaRPr b="0" lang="en-IN" sz="1400" spc="-1" strike="noStrike">
              <a:latin typeface="Arial"/>
            </a:endParaRPr>
          </a:p>
        </p:txBody>
      </p:sp>
      <p:pic>
        <p:nvPicPr>
          <p:cNvPr id="436" name="Shape 87" descr="C:/Users/Smita ERTS/AppData/Roaming/PolarisOffice/ETemp/2156_48775936/fImage82947241.png"/>
          <p:cNvPicPr/>
          <p:nvPr/>
        </p:nvPicPr>
        <p:blipFill>
          <a:blip r:embed="rId2"/>
          <a:stretch/>
        </p:blipFill>
        <p:spPr>
          <a:xfrm>
            <a:off x="7346160" y="6235200"/>
            <a:ext cx="1689840" cy="435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TextShape 1"/>
          <p:cNvSpPr txBox="1"/>
          <p:nvPr/>
        </p:nvSpPr>
        <p:spPr>
          <a:xfrm>
            <a:off x="762120" y="2514600"/>
            <a:ext cx="7772040" cy="146952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5400" spc="-1" strike="noStrike">
                <a:solidFill>
                  <a:srgbClr val="ff0000"/>
                </a:solidFill>
                <a:latin typeface="Arial"/>
                <a:ea typeface="ＭＳ Ｐゴシック"/>
              </a:rPr>
              <a:t>Embedded System</a:t>
            </a:r>
            <a:br/>
            <a:r>
              <a:rPr b="0" lang="en-US" sz="5400" spc="-1" strike="noStrike">
                <a:solidFill>
                  <a:srgbClr val="ff0000"/>
                </a:solidFill>
                <a:latin typeface="Arial"/>
                <a:ea typeface="ＭＳ Ｐゴシック"/>
              </a:rPr>
              <a:t>Diversity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TextShape 1"/>
          <p:cNvSpPr txBox="1"/>
          <p:nvPr/>
        </p:nvSpPr>
        <p:spPr>
          <a:xfrm>
            <a:off x="457200" y="152280"/>
            <a:ext cx="7772040" cy="9140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Common Design Metrics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TextShape 2"/>
          <p:cNvSpPr txBox="1"/>
          <p:nvPr/>
        </p:nvSpPr>
        <p:spPr>
          <a:xfrm>
            <a:off x="685800" y="1066680"/>
            <a:ext cx="7772040" cy="548604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3080" indent="-342720">
              <a:lnSpc>
                <a:spcPct val="8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NRE </a:t>
            </a:r>
            <a:r>
              <a:rPr b="0" lang="en-US" sz="2400" spc="-1" strike="noStrike">
                <a:solidFill>
                  <a:srgbClr val="0066ff"/>
                </a:solidFill>
                <a:latin typeface="Arial"/>
                <a:ea typeface="ＭＳ Ｐゴシック"/>
              </a:rPr>
              <a:t>(Non-recurring engineering)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cost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83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Unit cost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83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Size </a:t>
            </a:r>
            <a:r>
              <a:rPr b="0" lang="en-US" sz="2400" spc="-1" strike="noStrike">
                <a:solidFill>
                  <a:srgbClr val="0066ff"/>
                </a:solidFill>
                <a:latin typeface="Arial"/>
                <a:ea typeface="ＭＳ Ｐゴシック"/>
              </a:rPr>
              <a:t>(bytes, gates)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83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Performance </a:t>
            </a:r>
            <a:r>
              <a:rPr b="0" lang="en-US" sz="2400" spc="-1" strike="noStrike">
                <a:solidFill>
                  <a:srgbClr val="0066ff"/>
                </a:solidFill>
                <a:latin typeface="Arial"/>
                <a:ea typeface="ＭＳ Ｐゴシック"/>
              </a:rPr>
              <a:t>(execution time)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83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Power </a:t>
            </a:r>
            <a:r>
              <a:rPr b="0" lang="en-US" sz="2400" spc="-1" strike="noStrike">
                <a:solidFill>
                  <a:srgbClr val="0066ff"/>
                </a:solidFill>
                <a:latin typeface="Arial"/>
                <a:ea typeface="ＭＳ Ｐゴシック"/>
              </a:rPr>
              <a:t>(more power=&gt; more heat &amp; less battery time)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83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Flexibility </a:t>
            </a:r>
            <a:r>
              <a:rPr b="0" lang="en-US" sz="2400" spc="-1" strike="noStrike">
                <a:solidFill>
                  <a:srgbClr val="0066ff"/>
                </a:solidFill>
                <a:latin typeface="Arial"/>
                <a:ea typeface="ＭＳ Ｐゴシック"/>
              </a:rPr>
              <a:t>(ability to change functionality)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83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Time to prototype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83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Time to market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83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Maintainability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83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Correctness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83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Safety </a:t>
            </a:r>
            <a:r>
              <a:rPr b="0" lang="en-US" sz="2400" spc="-1" strike="noStrike">
                <a:solidFill>
                  <a:srgbClr val="0066ff"/>
                </a:solidFill>
                <a:latin typeface="Arial"/>
                <a:ea typeface="ＭＳ Ｐゴシック"/>
              </a:rPr>
              <a:t>(probability that system won’t cause harm)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839"/>
              </a:spcBef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TextShape 1"/>
          <p:cNvSpPr txBox="1"/>
          <p:nvPr/>
        </p:nvSpPr>
        <p:spPr>
          <a:xfrm>
            <a:off x="990720" y="274680"/>
            <a:ext cx="7162560" cy="48708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Challenges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TextShape 2"/>
          <p:cNvSpPr txBox="1"/>
          <p:nvPr/>
        </p:nvSpPr>
        <p:spPr>
          <a:xfrm>
            <a:off x="228600" y="1447920"/>
            <a:ext cx="3809520" cy="467784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Tolerance for defects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Development Cycles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Resource availability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Ability to manage reqs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Ability to ensure long term maintenance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42" name="Group 3"/>
          <p:cNvGrpSpPr/>
          <p:nvPr/>
        </p:nvGrpSpPr>
        <p:grpSpPr>
          <a:xfrm>
            <a:off x="152280" y="533520"/>
            <a:ext cx="8838720" cy="837720"/>
            <a:chOff x="152280" y="533520"/>
            <a:chExt cx="8838720" cy="837720"/>
          </a:xfrm>
        </p:grpSpPr>
        <p:sp>
          <p:nvSpPr>
            <p:cNvPr id="443" name="CustomShape 4"/>
            <p:cNvSpPr/>
            <p:nvPr/>
          </p:nvSpPr>
          <p:spPr>
            <a:xfrm>
              <a:off x="152280" y="533520"/>
              <a:ext cx="8838720" cy="837720"/>
            </a:xfrm>
            <a:prstGeom prst="leftRightArrow">
              <a:avLst>
                <a:gd name="adj1" fmla="val 40907"/>
                <a:gd name="adj2" fmla="val 72500"/>
              </a:avLst>
            </a:prstGeom>
            <a:solidFill>
              <a:schemeClr val="accent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4" name="CustomShape 5"/>
            <p:cNvSpPr/>
            <p:nvPr/>
          </p:nvSpPr>
          <p:spPr>
            <a:xfrm>
              <a:off x="795240" y="762120"/>
              <a:ext cx="192816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spcBef>
                  <a:spcPts val="601"/>
                </a:spcBef>
              </a:pPr>
              <a:r>
                <a:rPr b="0" lang="en-IN" sz="18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…</a:t>
              </a:r>
              <a:r>
                <a:rPr b="0" lang="en-IN" sz="18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Decreasing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445" name="CustomShape 6"/>
            <p:cNvSpPr/>
            <p:nvPr/>
          </p:nvSpPr>
          <p:spPr>
            <a:xfrm>
              <a:off x="6580800" y="762120"/>
              <a:ext cx="176760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  <a:spcBef>
                  <a:spcPts val="601"/>
                </a:spcBef>
              </a:pPr>
              <a:r>
                <a:rPr b="0" lang="en-IN" sz="18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Increasing…</a:t>
              </a:r>
              <a:endParaRPr b="0" lang="en-IN" sz="1800" spc="-1" strike="noStrike">
                <a:latin typeface="Arial"/>
              </a:endParaRPr>
            </a:p>
          </p:txBody>
        </p:sp>
      </p:grpSp>
      <p:sp>
        <p:nvSpPr>
          <p:cNvPr id="446" name="CustomShape 7"/>
          <p:cNvSpPr/>
          <p:nvPr/>
        </p:nvSpPr>
        <p:spPr>
          <a:xfrm>
            <a:off x="4038480" y="1295280"/>
            <a:ext cx="5105160" cy="5257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720">
              <a:lnSpc>
                <a:spcPct val="80000"/>
              </a:lnSpc>
              <a:spcBef>
                <a:spcPts val="72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Safety critical requirements in</a:t>
            </a:r>
            <a:endParaRPr b="0" lang="en-IN" sz="2400" spc="-1" strike="noStrike">
              <a:latin typeface="Arial"/>
            </a:endParaRPr>
          </a:p>
          <a:p>
            <a:pPr lvl="1" marL="743040" indent="-285480">
              <a:lnSpc>
                <a:spcPct val="80000"/>
              </a:lnSpc>
              <a:spcBef>
                <a:spcPts val="601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IN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Aerospace &amp; defence, Energy</a:t>
            </a:r>
            <a:br/>
            <a:r>
              <a:rPr b="1" lang="en-IN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Transportation, Industrial, Medical</a:t>
            </a:r>
            <a:endParaRPr b="0" lang="en-IN" sz="2000" spc="-1" strike="noStrike">
              <a:latin typeface="Arial"/>
            </a:endParaRPr>
          </a:p>
          <a:p>
            <a:pPr marL="343080" indent="-342720">
              <a:lnSpc>
                <a:spcPct val="80000"/>
              </a:lnSpc>
              <a:spcBef>
                <a:spcPts val="72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Requirement changes, life span</a:t>
            </a:r>
            <a:endParaRPr b="0" lang="en-IN" sz="2400" spc="-1" strike="noStrike">
              <a:latin typeface="Arial"/>
            </a:endParaRPr>
          </a:p>
          <a:p>
            <a:pPr marL="343080" indent="-342720">
              <a:lnSpc>
                <a:spcPct val="80000"/>
              </a:lnSpc>
              <a:spcBef>
                <a:spcPts val="72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Application complexity</a:t>
            </a:r>
            <a:endParaRPr b="0" lang="en-IN" sz="2400" spc="-1" strike="noStrike">
              <a:latin typeface="Arial"/>
            </a:endParaRPr>
          </a:p>
          <a:p>
            <a:pPr marL="343080" indent="-342720">
              <a:lnSpc>
                <a:spcPct val="80000"/>
              </a:lnSpc>
              <a:spcBef>
                <a:spcPts val="72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Cost of code testing, validation &amp; verification &amp; certification</a:t>
            </a:r>
            <a:endParaRPr b="0" lang="en-IN" sz="2400" spc="-1" strike="noStrike">
              <a:latin typeface="Arial"/>
            </a:endParaRPr>
          </a:p>
          <a:p>
            <a:pPr marL="343080" indent="-342720">
              <a:lnSpc>
                <a:spcPct val="80000"/>
              </a:lnSpc>
              <a:spcBef>
                <a:spcPts val="72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Need for systems &amp; software design reusability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720"/>
              </a:spcBef>
            </a:pPr>
            <a:endParaRPr b="0" lang="en-IN" sz="2400" spc="-1" strike="noStrike">
              <a:latin typeface="Arial"/>
            </a:endParaRPr>
          </a:p>
          <a:p>
            <a:pPr marL="343080" indent="-342720">
              <a:lnSpc>
                <a:spcPct val="80000"/>
              </a:lnSpc>
              <a:spcBef>
                <a:spcPts val="72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Packaging &amp; ergonomics are key</a:t>
            </a:r>
            <a:endParaRPr b="0" lang="en-IN" sz="2400" spc="-1" strike="noStrike">
              <a:latin typeface="Arial"/>
            </a:endParaRPr>
          </a:p>
          <a:p>
            <a:pPr marL="343080" indent="-342720">
              <a:lnSpc>
                <a:spcPct val="80000"/>
              </a:lnSpc>
              <a:spcBef>
                <a:spcPts val="72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Mechatronics </a:t>
            </a:r>
            <a:endParaRPr b="0" lang="en-IN" sz="2400" spc="-1" strike="noStrike">
              <a:latin typeface="Arial"/>
            </a:endParaRPr>
          </a:p>
          <a:p>
            <a:pPr marL="343080" indent="-342720">
              <a:lnSpc>
                <a:spcPct val="80000"/>
              </a:lnSpc>
              <a:spcBef>
                <a:spcPts val="72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Mass deployment – less scope for error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447" name="CustomShape 8"/>
          <p:cNvSpPr/>
          <p:nvPr/>
        </p:nvSpPr>
        <p:spPr>
          <a:xfrm>
            <a:off x="2133720" y="808200"/>
            <a:ext cx="4723920" cy="258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0000"/>
                </a:solidFill>
                <a:latin typeface="Arial"/>
                <a:ea typeface="ＭＳ Ｐゴシック"/>
              </a:rPr>
              <a:t>Mission &amp; Safety-Critical Pressures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extShape 1"/>
          <p:cNvSpPr txBox="1"/>
          <p:nvPr/>
        </p:nvSpPr>
        <p:spPr>
          <a:xfrm>
            <a:off x="685800" y="7632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Current Technology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CustomShape 2"/>
          <p:cNvSpPr/>
          <p:nvPr/>
        </p:nvSpPr>
        <p:spPr>
          <a:xfrm>
            <a:off x="427320" y="966960"/>
            <a:ext cx="8599680" cy="577800"/>
          </a:xfrm>
          <a:prstGeom prst="rect">
            <a:avLst/>
          </a:prstGeom>
          <a:noFill/>
          <a:ln w="12600">
            <a:solidFill>
              <a:schemeClr val="hlink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Extrapolation of traditional software techniques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450" name="CustomShape 3"/>
          <p:cNvSpPr/>
          <p:nvPr/>
        </p:nvSpPr>
        <p:spPr>
          <a:xfrm>
            <a:off x="152280" y="1600200"/>
            <a:ext cx="8991360" cy="4590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16000" indent="-216000">
              <a:lnSpc>
                <a:spcPct val="11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Programs written in conventional languages </a:t>
            </a:r>
            <a:endParaRPr b="0" lang="en-IN" sz="2800" spc="-1" strike="noStrike">
              <a:latin typeface="Arial"/>
            </a:endParaRPr>
          </a:p>
          <a:p>
            <a:pPr marL="457200">
              <a:lnSpc>
                <a:spcPct val="110000"/>
              </a:lnSpc>
            </a:pPr>
            <a:r>
              <a:rPr b="0" lang="en-IN" sz="25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C subsets, MISRA C for automobile</a:t>
            </a:r>
            <a:endParaRPr b="0" lang="en-IN" sz="2500" spc="-1" strike="noStrike">
              <a:latin typeface="Arial"/>
            </a:endParaRPr>
          </a:p>
          <a:p>
            <a:pPr marL="457200">
              <a:lnSpc>
                <a:spcPct val="110000"/>
              </a:lnSpc>
            </a:pPr>
            <a:r>
              <a:rPr b="0" lang="en-IN" sz="25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Java for telephone / smartcards</a:t>
            </a:r>
            <a:endParaRPr b="0" lang="en-IN" sz="2500" spc="-1" strike="noStrike">
              <a:latin typeface="Arial"/>
            </a:endParaRPr>
          </a:p>
          <a:p>
            <a:pPr marL="457200">
              <a:lnSpc>
                <a:spcPct val="110000"/>
              </a:lnSpc>
            </a:pPr>
            <a:endParaRPr b="0" lang="en-IN" sz="2500" spc="-1" strike="noStrike">
              <a:latin typeface="Arial"/>
            </a:endParaRPr>
          </a:p>
          <a:p>
            <a:pPr marL="457200">
              <a:lnSpc>
                <a:spcPct val="11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Glued together by OS services</a:t>
            </a:r>
            <a:endParaRPr b="0" lang="en-IN" sz="2800" spc="-1" strike="noStrike">
              <a:latin typeface="Arial"/>
            </a:endParaRPr>
          </a:p>
          <a:p>
            <a:pPr marL="457200">
              <a:lnSpc>
                <a:spcPct val="110000"/>
              </a:lnSpc>
            </a:pPr>
            <a:r>
              <a:rPr b="0" lang="en-IN" sz="25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A wide variety of embedded OS (VxWorks, OSEK)</a:t>
            </a:r>
            <a:endParaRPr b="0" lang="en-IN" sz="2500" spc="-1" strike="noStrike">
              <a:latin typeface="Arial"/>
            </a:endParaRPr>
          </a:p>
          <a:p>
            <a:pPr marL="457200">
              <a:lnSpc>
                <a:spcPct val="110000"/>
              </a:lnSpc>
            </a:pPr>
            <a:endParaRPr b="0" lang="en-IN" sz="2500" spc="-1" strike="noStrike">
              <a:latin typeface="Arial"/>
            </a:endParaRPr>
          </a:p>
          <a:p>
            <a:pPr marL="457200">
              <a:lnSpc>
                <a:spcPct val="11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With some reuse and standardisation effort</a:t>
            </a:r>
            <a:endParaRPr b="0" lang="en-IN" sz="2800" spc="-1" strike="noStrike">
              <a:latin typeface="Arial"/>
            </a:endParaRPr>
          </a:p>
          <a:p>
            <a:pPr marL="457200">
              <a:lnSpc>
                <a:spcPct val="110000"/>
              </a:lnSpc>
            </a:pPr>
            <a:endParaRPr b="0" lang="en-IN" sz="2800" spc="-1" strike="noStrike">
              <a:latin typeface="Arial"/>
            </a:endParaRPr>
          </a:p>
          <a:p>
            <a:pPr marL="457200">
              <a:lnSpc>
                <a:spcPct val="11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Classical software models largely inadequate </a:t>
            </a:r>
            <a:endParaRPr b="0" lang="en-IN" sz="2800" spc="-1" strike="noStrike">
              <a:latin typeface="Arial"/>
            </a:endParaRPr>
          </a:p>
          <a:p>
            <a:pPr lvl="1" marL="457200" indent="-216000">
              <a:lnSpc>
                <a:spcPct val="80000"/>
              </a:lnSpc>
              <a:buClr>
                <a:srgbClr val="009999"/>
              </a:buClr>
              <a:buFont typeface="Symbol" charset="2"/>
              <a:buChar char=""/>
            </a:pPr>
            <a:r>
              <a:rPr b="0" lang="en-IN" sz="2400" spc="-1" strike="noStrike">
                <a:solidFill>
                  <a:srgbClr val="009999"/>
                </a:solidFill>
                <a:latin typeface="Arial"/>
                <a:ea typeface="ＭＳ Ｐゴシック"/>
              </a:rPr>
              <a:t>Too powerful, hard to verify</a:t>
            </a:r>
            <a:endParaRPr b="0" lang="en-IN" sz="2400" spc="-1" strike="noStrike">
              <a:latin typeface="Arial"/>
            </a:endParaRPr>
          </a:p>
          <a:p>
            <a:pPr lvl="1" marL="457200" indent="-216000">
              <a:lnSpc>
                <a:spcPct val="80000"/>
              </a:lnSpc>
              <a:buClr>
                <a:srgbClr val="009999"/>
              </a:buClr>
              <a:buFont typeface="Symbol" charset="2"/>
              <a:buChar char=""/>
            </a:pPr>
            <a:r>
              <a:rPr b="0" lang="en-IN" sz="2400" spc="-1" strike="noStrike">
                <a:solidFill>
                  <a:srgbClr val="009999"/>
                </a:solidFill>
                <a:latin typeface="Arial"/>
                <a:ea typeface="ＭＳ Ｐゴシック"/>
              </a:rPr>
              <a:t>often subsets of rich languages=&gt;doesn’t make them simpler</a:t>
            </a:r>
            <a:r>
              <a:rPr b="0" lang="en-IN" sz="3200" spc="-1" strike="noStrike">
                <a:solidFill>
                  <a:srgbClr val="009999"/>
                </a:solidFill>
                <a:latin typeface="Arial"/>
                <a:ea typeface="ＭＳ Ｐゴシック"/>
              </a:rPr>
              <a:t>  </a:t>
            </a: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TextShape 1"/>
          <p:cNvSpPr txBox="1"/>
          <p:nvPr/>
        </p:nvSpPr>
        <p:spPr>
          <a:xfrm>
            <a:off x="685800" y="1066680"/>
            <a:ext cx="7772040" cy="41144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ff0000"/>
                </a:solidFill>
                <a:latin typeface="Arial"/>
                <a:ea typeface="ＭＳ Ｐゴシック"/>
              </a:rPr>
              <a:t>Computing </a:t>
            </a:r>
            <a:br/>
            <a:r>
              <a:rPr b="1" lang="en-US" sz="5400" spc="-1" strike="noStrike">
                <a:solidFill>
                  <a:srgbClr val="ff0000"/>
                </a:solidFill>
                <a:latin typeface="Arial"/>
                <a:ea typeface="ＭＳ Ｐゴシック"/>
              </a:rPr>
              <a:t>without Computers</a:t>
            </a:r>
            <a:br/>
            <a:br/>
            <a:r>
              <a:rPr b="0" lang="en-US" sz="3200" spc="-1" strike="noStrike">
                <a:solidFill>
                  <a:srgbClr val="ff0000"/>
                </a:solidFill>
                <a:latin typeface="Arial"/>
                <a:ea typeface="ＭＳ Ｐゴシック"/>
              </a:rPr>
              <a:t>(or, the changing nature of computers</a:t>
            </a:r>
            <a:br/>
            <a:r>
              <a:rPr b="0" lang="en-US" sz="3200" spc="-1" strike="noStrike">
                <a:solidFill>
                  <a:srgbClr val="ff0000"/>
                </a:solidFill>
                <a:latin typeface="Arial"/>
                <a:ea typeface="ＭＳ Ｐゴシック"/>
              </a:rPr>
              <a:t>or, where/what is hardware?)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TextShape 1"/>
          <p:cNvSpPr txBox="1"/>
          <p:nvPr/>
        </p:nvSpPr>
        <p:spPr>
          <a:xfrm>
            <a:off x="990720" y="457200"/>
            <a:ext cx="7543440" cy="76176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Why Is Embedded Software Not Just</a:t>
            </a:r>
            <a:br/>
            <a:r>
              <a:rPr b="1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Software On Small Computers?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TextShape 2"/>
          <p:cNvSpPr txBox="1"/>
          <p:nvPr/>
        </p:nvSpPr>
        <p:spPr>
          <a:xfrm>
            <a:off x="609480" y="1600200"/>
            <a:ext cx="8305560" cy="495252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3080" indent="-342720">
              <a:lnSpc>
                <a:spcPct val="80000"/>
              </a:lnSpc>
              <a:spcBef>
                <a:spcPts val="479"/>
              </a:spcBef>
              <a:buClr>
                <a:srgbClr val="ff3300"/>
              </a:buClr>
              <a:buFont typeface="Symbol" charset="2"/>
              <a:buChar char=""/>
            </a:pPr>
            <a:r>
              <a:rPr b="1" lang="en-US" sz="2400" spc="-1" strike="noStrike">
                <a:solidFill>
                  <a:srgbClr val="ff3300"/>
                </a:solidFill>
                <a:latin typeface="Arial"/>
              </a:rPr>
              <a:t>Embedded = Dedicated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8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Interaction with physical processes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8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Sensors, actuators, processes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8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Critical properties are not all functional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8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Real-time, fault recovery, power, security, robustness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8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Heterogeneity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8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Hardware/software tradeoffs, mixed architectures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8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Concurrency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8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Interaction with multiple processes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8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Reactivity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8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Operating at the speed of the environment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80000"/>
              </a:lnSpc>
              <a:spcBef>
                <a:spcPts val="479"/>
              </a:spcBef>
              <a:buClr>
                <a:srgbClr val="000000"/>
              </a:buClr>
              <a:buFont typeface="Monotype Sorts" charset="2"/>
              <a:buChar char="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 </a:t>
            </a:r>
            <a:r>
              <a:rPr b="1" lang="en-US" sz="2400" spc="-1" strike="noStrike">
                <a:solidFill>
                  <a:srgbClr val="ff0000"/>
                </a:solidFill>
                <a:latin typeface="Arial"/>
                <a:ea typeface="ＭＳ Ｐゴシック"/>
              </a:rPr>
              <a:t>These features look more like hardware!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TextShape 1"/>
          <p:cNvSpPr txBox="1"/>
          <p:nvPr/>
        </p:nvSpPr>
        <p:spPr>
          <a:xfrm>
            <a:off x="685800" y="7632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Current Bottleneck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CustomShape 2"/>
          <p:cNvSpPr/>
          <p:nvPr/>
        </p:nvSpPr>
        <p:spPr>
          <a:xfrm>
            <a:off x="259560" y="955800"/>
            <a:ext cx="8305560" cy="4981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216000" indent="-216000">
              <a:lnSpc>
                <a:spcPct val="11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Intrinsic application complexity grows rapidly</a:t>
            </a:r>
            <a:endParaRPr b="0" lang="en-IN" sz="2800" spc="-1" strike="noStrike">
              <a:latin typeface="Arial"/>
            </a:endParaRPr>
          </a:p>
          <a:p>
            <a:pPr marL="457200">
              <a:lnSpc>
                <a:spcPct val="110000"/>
              </a:lnSpc>
            </a:pPr>
            <a:r>
              <a:rPr b="0" lang="en-IN" sz="23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Analog / digital interface: more objects to control</a:t>
            </a:r>
            <a:endParaRPr b="0" lang="en-IN" sz="2300" spc="-1" strike="noStrike">
              <a:latin typeface="Arial"/>
            </a:endParaRPr>
          </a:p>
          <a:p>
            <a:pPr marL="457200">
              <a:lnSpc>
                <a:spcPct val="110000"/>
              </a:lnSpc>
            </a:pPr>
            <a:r>
              <a:rPr b="0" lang="en-IN" sz="23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Embedded algorithmics: signal, display, alarm, power...</a:t>
            </a:r>
            <a:endParaRPr b="0" lang="en-IN" sz="2300" spc="-1" strike="noStrike">
              <a:latin typeface="Arial"/>
            </a:endParaRPr>
          </a:p>
          <a:p>
            <a:pPr marL="457200">
              <a:lnSpc>
                <a:spcPct val="110000"/>
              </a:lnSpc>
            </a:pPr>
            <a:r>
              <a:rPr b="0" lang="en-IN" sz="23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Richer hardware architecture: </a:t>
            </a:r>
            <a:r>
              <a:rPr b="1" lang="en-IN" sz="2300" spc="-1" strike="noStrike">
                <a:solidFill>
                  <a:srgbClr val="333399"/>
                </a:solidFill>
                <a:latin typeface="Symbol"/>
                <a:ea typeface="ＭＳ Ｐゴシック"/>
              </a:rPr>
              <a:t></a:t>
            </a:r>
            <a:r>
              <a:rPr b="1" lang="en-IN" sz="23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P</a:t>
            </a:r>
            <a:r>
              <a:rPr b="0" lang="en-IN" sz="23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, DSP, ASIP, ASIC, FPGA</a:t>
            </a:r>
            <a:endParaRPr b="0" lang="en-IN" sz="2300" spc="-1" strike="noStrike">
              <a:latin typeface="Arial"/>
            </a:endParaRPr>
          </a:p>
          <a:p>
            <a:pPr marL="457200">
              <a:lnSpc>
                <a:spcPct val="110000"/>
              </a:lnSpc>
            </a:pPr>
            <a:r>
              <a:rPr b="0" lang="en-IN" sz="24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 </a:t>
            </a:r>
            <a:endParaRPr b="0" lang="en-IN" sz="2400" spc="-1" strike="noStrike">
              <a:latin typeface="Arial"/>
            </a:endParaRPr>
          </a:p>
          <a:p>
            <a:pPr marL="457200">
              <a:lnSpc>
                <a:spcPct val="11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Performance adds complexity</a:t>
            </a:r>
            <a:endParaRPr b="0" lang="en-IN" sz="2800" spc="-1" strike="noStrike">
              <a:latin typeface="Arial"/>
            </a:endParaRPr>
          </a:p>
          <a:p>
            <a:pPr marL="457200">
              <a:lnSpc>
                <a:spcPct val="110000"/>
              </a:lnSpc>
            </a:pPr>
            <a:r>
              <a:rPr b="0" lang="en-IN" sz="23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Footprint / power minimization interferes with logical design</a:t>
            </a:r>
            <a:endParaRPr b="0" lang="en-IN" sz="2300" spc="-1" strike="noStrike">
              <a:latin typeface="Arial"/>
            </a:endParaRPr>
          </a:p>
          <a:p>
            <a:pPr marL="457200">
              <a:lnSpc>
                <a:spcPct val="110000"/>
              </a:lnSpc>
            </a:pPr>
            <a:r>
              <a:rPr b="0" lang="en-IN" sz="23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Technology independence is still difficult</a:t>
            </a:r>
            <a:endParaRPr b="0" lang="en-IN" sz="2300" spc="-1" strike="noStrike">
              <a:latin typeface="Arial"/>
            </a:endParaRPr>
          </a:p>
          <a:p>
            <a:pPr marL="457200">
              <a:lnSpc>
                <a:spcPct val="110000"/>
              </a:lnSpc>
            </a:pPr>
            <a:endParaRPr b="0" lang="en-IN" sz="2300" spc="-1" strike="noStrike">
              <a:latin typeface="Arial"/>
            </a:endParaRPr>
          </a:p>
          <a:p>
            <a:pPr marL="457200">
              <a:lnSpc>
                <a:spcPct val="11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=&gt; Verification bottleneck</a:t>
            </a:r>
            <a:endParaRPr b="0" lang="en-IN" sz="2800" spc="-1" strike="noStrike">
              <a:latin typeface="Arial"/>
            </a:endParaRPr>
          </a:p>
          <a:p>
            <a:pPr marL="457200">
              <a:lnSpc>
                <a:spcPct val="110000"/>
              </a:lnSpc>
            </a:pPr>
            <a:r>
              <a:rPr b="0" lang="en-IN" sz="23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Applications hard to verify off-site</a:t>
            </a:r>
            <a:endParaRPr b="0" lang="en-IN" sz="2300" spc="-1" strike="noStrike">
              <a:latin typeface="Arial"/>
            </a:endParaRPr>
          </a:p>
          <a:p>
            <a:pPr marL="457200">
              <a:lnSpc>
                <a:spcPct val="110000"/>
              </a:lnSpc>
            </a:pPr>
            <a:r>
              <a:rPr b="0" lang="en-IN" sz="23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Hardware / software interaction difficult</a:t>
            </a:r>
            <a:endParaRPr b="0" lang="en-IN" sz="2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TextShape 1"/>
          <p:cNvSpPr txBox="1"/>
          <p:nvPr/>
        </p:nvSpPr>
        <p:spPr>
          <a:xfrm>
            <a:off x="457200" y="274680"/>
            <a:ext cx="8229240" cy="48708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Apple A.. SoC series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TextShape 2"/>
          <p:cNvSpPr txBox="1"/>
          <p:nvPr/>
        </p:nvSpPr>
        <p:spPr>
          <a:xfrm>
            <a:off x="457200" y="838080"/>
            <a:ext cx="8381520" cy="57909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3080" indent="-342720">
              <a:lnSpc>
                <a:spcPct val="80000"/>
              </a:lnSpc>
              <a:spcBef>
                <a:spcPts val="839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Apple A4 (2010)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80000"/>
              </a:lnSpc>
              <a:spcBef>
                <a:spcPts val="7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for iPad ARM based SoC @1GHz w/integ. GPU ($1Bn to devlp)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80000"/>
              </a:lnSpc>
              <a:spcBef>
                <a:spcPts val="839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Apple A5 (2012)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80000"/>
              </a:lnSpc>
              <a:spcBef>
                <a:spcPts val="7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Based on dual-core ARM Cortex-A9 MPCore CPU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80000"/>
              </a:lnSpc>
              <a:spcBef>
                <a:spcPts val="7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$4B development facility by Samsung in Texas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80000"/>
              </a:lnSpc>
              <a:spcBef>
                <a:spcPts val="7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Clocked at 1 GHz (auto adj. frequency to save battery)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80000"/>
              </a:lnSpc>
              <a:spcBef>
                <a:spcPts val="7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ISP for face detection, wh.balance &amp; automatic image stabilization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80000"/>
              </a:lnSpc>
              <a:spcBef>
                <a:spcPts val="7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”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EarSmart" unit from Audience for noise canceling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80000"/>
              </a:lnSpc>
              <a:spcBef>
                <a:spcPts val="7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CPU portion 2x as powerful as the original iPad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80000"/>
              </a:lnSpc>
              <a:spcBef>
                <a:spcPts val="7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GPU up to 7x as powerful A4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80000"/>
              </a:lnSpc>
              <a:spcBef>
                <a:spcPts val="7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Cost 75% more than predecessor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80000"/>
              </a:lnSpc>
              <a:spcBef>
                <a:spcPts val="839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Apple A6x (2013)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80000"/>
              </a:lnSpc>
              <a:spcBef>
                <a:spcPts val="7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1.4 GHz Apple-designed </a:t>
            </a:r>
            <a:r>
              <a:rPr b="0" lang="en-US" sz="2000" spc="-1" strike="noStrike" u="sng">
                <a:solidFill>
                  <a:srgbClr val="009999"/>
                </a:solidFill>
                <a:uFillTx/>
                <a:latin typeface="Arial"/>
                <a:ea typeface="ＭＳ Ｐゴシック"/>
                <a:hlinkClick r:id="rId1"/>
              </a:rPr>
              <a:t>ARMv7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based </a:t>
            </a:r>
            <a:r>
              <a:rPr b="0" lang="en-US" sz="2000" spc="-1" strike="noStrike" u="sng">
                <a:solidFill>
                  <a:srgbClr val="009999"/>
                </a:solidFill>
                <a:uFillTx/>
                <a:latin typeface="Arial"/>
                <a:ea typeface="ＭＳ Ｐゴシック"/>
                <a:hlinkClick r:id="rId2"/>
              </a:rPr>
              <a:t>dual-core CPU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(Swift)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80000"/>
              </a:lnSpc>
              <a:spcBef>
                <a:spcPts val="7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Integrated quad-core </a:t>
            </a:r>
            <a:r>
              <a:rPr b="0" lang="en-US" sz="2000" spc="-1" strike="noStrike" u="sng">
                <a:solidFill>
                  <a:srgbClr val="009999"/>
                </a:solidFill>
                <a:uFillTx/>
                <a:latin typeface="Arial"/>
                <a:ea typeface="ＭＳ Ｐゴシック"/>
                <a:hlinkClick r:id="rId3"/>
              </a:rPr>
              <a:t>PowerVR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SGX 554MP4 GPU @300 MHz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80000"/>
              </a:lnSpc>
              <a:spcBef>
                <a:spcPts val="7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2x computing power + graphics perf. Of previous </a:t>
            </a:r>
            <a:r>
              <a:rPr b="0" lang="en-US" sz="2000" spc="-1" strike="noStrike" u="sng">
                <a:solidFill>
                  <a:srgbClr val="009999"/>
                </a:solidFill>
                <a:uFillTx/>
                <a:latin typeface="Arial"/>
                <a:ea typeface="ＭＳ Ｐゴシック"/>
                <a:hlinkClick r:id="rId4"/>
              </a:rPr>
              <a:t>Apple A5X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80000"/>
              </a:lnSpc>
              <a:spcBef>
                <a:spcPts val="7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32 nm process =&gt; chip is 123 mm</a:t>
            </a:r>
            <a:r>
              <a:rPr b="0" lang="en-US" sz="2000" spc="-1" strike="noStrike" baseline="30000">
                <a:solidFill>
                  <a:srgbClr val="000000"/>
                </a:solidFill>
                <a:latin typeface="Arial"/>
                <a:ea typeface="ＭＳ Ｐゴシック"/>
              </a:rPr>
              <a:t>2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large</a:t>
            </a:r>
            <a:r>
              <a:rPr b="0" lang="en-US" sz="2000" spc="-1" strike="noStrike" u="sng" baseline="30000">
                <a:solidFill>
                  <a:srgbClr val="009999"/>
                </a:solidFill>
                <a:uFillTx/>
                <a:latin typeface="Arial"/>
                <a:ea typeface="ＭＳ Ｐゴシック"/>
                <a:hlinkClick r:id="rId5"/>
              </a:rPr>
              <a:t>[6]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(26% larger than A6).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80000"/>
              </a:lnSpc>
              <a:spcBef>
                <a:spcPts val="700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7" name="Table 1"/>
          <p:cNvGraphicFramePr/>
          <p:nvPr/>
        </p:nvGraphicFramePr>
        <p:xfrm>
          <a:off x="69120" y="838080"/>
          <a:ext cx="9074520" cy="5638320"/>
        </p:xfrm>
        <a:graphic>
          <a:graphicData uri="http://schemas.openxmlformats.org/drawingml/2006/table">
            <a:tbl>
              <a:tblPr/>
              <a:tblGrid>
                <a:gridCol w="777240"/>
                <a:gridCol w="906120"/>
                <a:gridCol w="2183400"/>
                <a:gridCol w="1087920"/>
                <a:gridCol w="660600"/>
                <a:gridCol w="680040"/>
                <a:gridCol w="1321200"/>
                <a:gridCol w="1458000"/>
              </a:tblGrid>
              <a:tr h="601920">
                <a:tc>
                  <a:txBody>
                    <a:bodyPr lIns="19080" rIns="19080" tIns="19080" bIns="0" anchor="b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90"/>
                          </a:solidFill>
                          <a:latin typeface="Verdana"/>
                        </a:rPr>
                        <a:t>Year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19080" marR="19080">
                    <a:lnT w="1224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90"/>
                          </a:solidFill>
                          <a:latin typeface="Verdana"/>
                        </a:rPr>
                        <a:t>Model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19080" marR="19080">
                    <a:lnT w="1224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90"/>
                          </a:solidFill>
                          <a:latin typeface="Verdana"/>
                        </a:rPr>
                        <a:t>Specs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19080" marR="19080">
                    <a:lnT w="1224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90"/>
                          </a:solidFill>
                          <a:latin typeface="Verdana"/>
                        </a:rPr>
                        <a:t>Product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19080" marR="19080">
                    <a:lnT w="1224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90"/>
                          </a:solidFill>
                          <a:latin typeface="Verdana"/>
                        </a:rPr>
                        <a:t>Spd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19080" marR="19080">
                    <a:lnT w="1224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90"/>
                          </a:solidFill>
                          <a:latin typeface="Verdana"/>
                        </a:rPr>
                        <a:t>Gfx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19080" marR="19080">
                    <a:lnT w="1224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90"/>
                          </a:solidFill>
                          <a:latin typeface="Verdana"/>
                        </a:rPr>
                        <a:t>Size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19080" marR="19080">
                    <a:lnT w="1224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90"/>
                          </a:solidFill>
                          <a:latin typeface="Verdana"/>
                        </a:rPr>
                        <a:t>Tech.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19080" marR="19080">
                    <a:lnT w="1224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</a:tr>
              <a:tr h="869760">
                <a:tc>
                  <a:txBody>
                    <a:bodyPr lIns="19080" rIns="19080" tIns="1908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Verdana"/>
                        </a:rPr>
                        <a:t>2012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9080" marR="19080">
                    <a:lnT w="648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000000"/>
                          </a:solidFill>
                          <a:latin typeface="Verdana"/>
                        </a:rPr>
                        <a:t>A6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9080" marR="19080">
                    <a:lnT w="648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Verdana"/>
                        </a:rPr>
                        <a:t>1.3 GHz ARMv7 based dual-core CPU (Swift)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9080" marR="19080">
                    <a:lnT w="648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Verdana"/>
                        </a:rPr>
                        <a:t>iPhone5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9080" marR="19080">
                    <a:lnT w="648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Verdana"/>
                        </a:rPr>
                        <a:t>2x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9080" marR="19080">
                    <a:lnT w="648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Verdana"/>
                        </a:rPr>
                        <a:t>2x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9080" marR="19080">
                    <a:lnT w="648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Verdana"/>
                        </a:rPr>
                        <a:t>22% smaller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9080" marR="19080">
                    <a:lnT w="648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Verdana"/>
                        </a:rPr>
                        <a:t>32nM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9080" marR="19080">
                    <a:lnT w="648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</a:tr>
              <a:tr h="2029320">
                <a:tc>
                  <a:txBody>
                    <a:bodyPr lIns="19080" rIns="19080" tIns="1908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Verdana"/>
                        </a:rPr>
                        <a:t>2013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9080" marR="19080">
                    <a:lnT w="648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000000"/>
                          </a:solidFill>
                          <a:latin typeface="Verdana"/>
                        </a:rPr>
                        <a:t>A7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9080" marR="19080">
                    <a:lnT w="648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Verdana"/>
                        </a:rPr>
                        <a:t>1.3–1.4GHz 64-bit ARMv8-A dual-core CPU (Cyclone) integrated PowerVR G6430 GPU, 31x64bit GP regs, 32x128bit FP regs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9080" marR="19080">
                    <a:lnT w="648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Verdana"/>
                        </a:rPr>
                        <a:t>iPhone 5S, iPad Mini2 &amp; 3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9080" marR="19080">
                    <a:lnT w="648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Verdana"/>
                        </a:rPr>
                        <a:t>2x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9080" marR="19080">
                    <a:lnT w="648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Verdana"/>
                        </a:rPr>
                        <a:t>2x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9080" marR="19080">
                    <a:lnT w="648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Verdana"/>
                        </a:rPr>
                        <a:t>1B transistors in 102sq.mm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9080" marR="19080">
                    <a:lnT w="648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Verdana"/>
                        </a:rPr>
                        <a:t>28nM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9080" marR="19080">
                    <a:lnT w="648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</a:tr>
              <a:tr h="1244880">
                <a:tc>
                  <a:txBody>
                    <a:bodyPr lIns="19080" rIns="19080" tIns="1908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Verdana"/>
                        </a:rPr>
                        <a:t>2014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9080" marR="19080">
                    <a:lnT w="648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000000"/>
                          </a:solidFill>
                          <a:latin typeface="Verdana"/>
                        </a:rPr>
                        <a:t>A8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9080" marR="19080">
                    <a:lnT w="648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Verdana"/>
                        </a:rPr>
                        <a:t>1.4GHz 64-bit ARMv8-A dual-core CPU &amp; integrated PowerVR GX6450 GPU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9080" marR="19080">
                    <a:lnT w="648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Verdana"/>
                        </a:rPr>
                        <a:t>iPhone6 &amp; 6+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9080" marR="19080">
                    <a:lnT w="648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Verdana"/>
                        </a:rPr>
                        <a:t>25%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9080" marR="19080">
                    <a:lnT w="648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Verdana"/>
                        </a:rPr>
                        <a:t>50%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9080" marR="19080">
                    <a:lnT w="648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Verdana"/>
                        </a:rPr>
                        <a:t>13% less in size, 2B transistors 89sq.mm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9080" marR="19080">
                    <a:lnT w="648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Verdana"/>
                        </a:rPr>
                        <a:t>20nM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9080" marR="19080">
                    <a:lnT w="648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</a:tr>
              <a:tr h="892440">
                <a:tc>
                  <a:txBody>
                    <a:bodyPr lIns="19080" rIns="19080" tIns="1908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Verdana"/>
                        </a:rPr>
                        <a:t>2015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9080" marR="19080">
                    <a:lnT w="6480">
                      <a:solidFill>
                        <a:srgbClr val="808080"/>
                      </a:solidFill>
                    </a:lnT>
                    <a:lnB w="1224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000000"/>
                          </a:solidFill>
                          <a:latin typeface="Verdana"/>
                        </a:rPr>
                        <a:t>A9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9080" marR="19080">
                    <a:lnT w="6480">
                      <a:solidFill>
                        <a:srgbClr val="808080"/>
                      </a:solidFill>
                    </a:lnT>
                    <a:lnB w="1224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Verdana"/>
                        </a:rPr>
                        <a:t>64-bit ARM based system on a chip (SoC)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9080" marR="19080">
                    <a:lnT w="6480">
                      <a:solidFill>
                        <a:srgbClr val="808080"/>
                      </a:solidFill>
                    </a:lnT>
                    <a:lnB w="1224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Verdana"/>
                        </a:rPr>
                        <a:t>iPhone 6S &amp; 6S+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9080" marR="19080">
                    <a:lnT w="6480">
                      <a:solidFill>
                        <a:srgbClr val="808080"/>
                      </a:solidFill>
                    </a:lnT>
                    <a:lnB w="1224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Verdana"/>
                        </a:rPr>
                        <a:t>70% more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9080" marR="19080">
                    <a:lnT w="6480">
                      <a:solidFill>
                        <a:srgbClr val="808080"/>
                      </a:solidFill>
                    </a:lnT>
                    <a:lnB w="1224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Verdana"/>
                        </a:rPr>
                        <a:t>90% more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9080" marR="19080">
                    <a:lnT w="6480">
                      <a:solidFill>
                        <a:srgbClr val="808080"/>
                      </a:solidFill>
                    </a:lnT>
                    <a:lnB w="1224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Verdana"/>
                        </a:rPr>
                        <a:t> 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9080" marR="19080">
                    <a:lnT w="6480">
                      <a:solidFill>
                        <a:srgbClr val="808080"/>
                      </a:solidFill>
                    </a:lnT>
                    <a:lnB w="1224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Verdana"/>
                        </a:rPr>
                        <a:t>14nM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9080" marR="19080">
                    <a:lnT w="6480">
                      <a:solidFill>
                        <a:srgbClr val="808080"/>
                      </a:solidFill>
                    </a:lnT>
                    <a:lnB w="12240">
                      <a:solidFill>
                        <a:srgbClr val="80808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58" name="CustomShape 2"/>
          <p:cNvSpPr/>
          <p:nvPr/>
        </p:nvSpPr>
        <p:spPr>
          <a:xfrm>
            <a:off x="1781280" y="0"/>
            <a:ext cx="57452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(Apple) Processor Trends</a:t>
            </a:r>
            <a:endParaRPr b="0" lang="en-IN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9" name="Table 1"/>
          <p:cNvGraphicFramePr/>
          <p:nvPr/>
        </p:nvGraphicFramePr>
        <p:xfrm>
          <a:off x="69120" y="838080"/>
          <a:ext cx="9074520" cy="4397040"/>
        </p:xfrm>
        <a:graphic>
          <a:graphicData uri="http://schemas.openxmlformats.org/drawingml/2006/table">
            <a:tbl>
              <a:tblPr/>
              <a:tblGrid>
                <a:gridCol w="777240"/>
                <a:gridCol w="906120"/>
                <a:gridCol w="2183400"/>
                <a:gridCol w="1087920"/>
                <a:gridCol w="660600"/>
                <a:gridCol w="680040"/>
                <a:gridCol w="1321200"/>
                <a:gridCol w="1458000"/>
              </a:tblGrid>
              <a:tr h="284760">
                <a:tc>
                  <a:txBody>
                    <a:bodyPr lIns="19080" rIns="19080" tIns="19080" bIns="0" anchor="b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90"/>
                          </a:solidFill>
                          <a:latin typeface="Verdana"/>
                        </a:rPr>
                        <a:t>Year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19080" marR="19080">
                    <a:lnT w="1224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90"/>
                          </a:solidFill>
                          <a:latin typeface="Verdana"/>
                        </a:rPr>
                        <a:t>Model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19080" marR="19080">
                    <a:lnT w="1224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90"/>
                          </a:solidFill>
                          <a:latin typeface="Verdana"/>
                        </a:rPr>
                        <a:t>Specs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19080" marR="19080">
                    <a:lnT w="1224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90"/>
                          </a:solidFill>
                          <a:latin typeface="Verdana"/>
                        </a:rPr>
                        <a:t>Product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19080" marR="19080">
                    <a:lnT w="1224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90"/>
                          </a:solidFill>
                          <a:latin typeface="Verdana"/>
                        </a:rPr>
                        <a:t>Spd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19080" marR="19080">
                    <a:lnT w="1224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90"/>
                          </a:solidFill>
                          <a:latin typeface="Verdana"/>
                        </a:rPr>
                        <a:t>Gfx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19080" marR="19080">
                    <a:lnT w="1224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90"/>
                          </a:solidFill>
                          <a:latin typeface="Verdana"/>
                        </a:rPr>
                        <a:t>Size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19080" marR="19080">
                    <a:lnT w="1224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000090"/>
                          </a:solidFill>
                          <a:latin typeface="Verdana"/>
                        </a:rPr>
                        <a:t>Tech.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19080" marR="19080">
                    <a:lnT w="1224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</a:tr>
              <a:tr h="723600">
                <a:tc>
                  <a:txBody>
                    <a:bodyPr lIns="19080" rIns="19080" tIns="1908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Verdana"/>
                        </a:rPr>
                        <a:t>2016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9080" marR="19080">
                    <a:lnT w="648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000000"/>
                          </a:solidFill>
                          <a:latin typeface="Verdana"/>
                        </a:rPr>
                        <a:t>A10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9080" marR="19080">
                    <a:lnT w="648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Verdana"/>
                        </a:rPr>
                        <a:t>64-bit ARMv7 based SoC quad-core CPU (Fusion)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9080" marR="19080">
                    <a:lnT w="648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Verdana"/>
                        </a:rPr>
                        <a:t>iPhone 7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9080" marR="19080">
                    <a:lnT w="648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Verdana"/>
                        </a:rPr>
                        <a:t>40% faster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9080" marR="19080">
                    <a:lnT w="648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Verdana"/>
                        </a:rPr>
                        <a:t>50% faster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9080" marR="19080">
                    <a:lnT w="648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Verdana"/>
                        </a:rPr>
                        <a:t>3.3B transistors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9080" marR="19080">
                    <a:lnT w="648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Verdana"/>
                        </a:rPr>
                        <a:t>16nM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9080" marR="19080">
                    <a:lnT w="648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</a:tr>
              <a:tr h="958320">
                <a:tc>
                  <a:txBody>
                    <a:bodyPr lIns="19080" rIns="19080" tIns="1908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Verdana"/>
                        </a:rPr>
                        <a:t>2017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9080" marR="19080">
                    <a:lnT w="648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000000"/>
                          </a:solidFill>
                          <a:latin typeface="Verdana"/>
                        </a:rPr>
                        <a:t>A11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9080" marR="19080">
                    <a:lnT w="648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Verdana"/>
                        </a:rPr>
                        <a:t>64-bit ARMv8-A 6-core CPU (Bionic) 2 high perf and 4 high efficiency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9080" marR="19080">
                    <a:lnT w="648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Verdana"/>
                        </a:rPr>
                        <a:t>iPhone 8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9080" marR="19080">
                    <a:lnT w="648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Verdana"/>
                        </a:rPr>
                        <a:t>25% faster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9080" marR="19080">
                    <a:lnT w="648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Verdana"/>
                        </a:rPr>
                        <a:t>70% faster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9080" marR="19080">
                    <a:lnT w="648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Verdana"/>
                        </a:rPr>
                        <a:t>4.3B transistors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9080" marR="19080">
                    <a:lnT w="648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Verdana"/>
                        </a:rPr>
                        <a:t>10nM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9080" marR="19080">
                    <a:lnT w="648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</a:tr>
              <a:tr h="958320">
                <a:tc>
                  <a:txBody>
                    <a:bodyPr lIns="19080" rIns="19080" tIns="1908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Verdana"/>
                        </a:rPr>
                        <a:t>2018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9080" marR="19080">
                    <a:lnT w="648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000000"/>
                          </a:solidFill>
                          <a:latin typeface="Verdana"/>
                        </a:rPr>
                        <a:t>A12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9080" marR="19080">
                    <a:lnT w="648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Verdana"/>
                        </a:rPr>
                        <a:t>64-bit ARM 2+4 core CPU (Bionic)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9080" marR="19080">
                    <a:lnT w="648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Verdana"/>
                        </a:rPr>
                        <a:t>iPhone XS &amp; XR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9080" marR="19080">
                    <a:lnT w="648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Verdana"/>
                        </a:rPr>
                        <a:t>35% faster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9080" marR="19080">
                    <a:lnT w="648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Verdana"/>
                        </a:rPr>
                        <a:t>95% faster multi core 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9080" marR="19080">
                    <a:lnT w="648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Verdana"/>
                        </a:rPr>
                        <a:t>6.9B transistors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9080" marR="19080">
                    <a:lnT w="648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Verdana"/>
                        </a:rPr>
                        <a:t>7nM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9080" marR="19080">
                    <a:lnT w="6480">
                      <a:solidFill>
                        <a:srgbClr val="808080"/>
                      </a:solidFill>
                    </a:lnT>
                    <a:lnB w="6480">
                      <a:solidFill>
                        <a:srgbClr val="808080"/>
                      </a:solidFill>
                    </a:lnB>
                    <a:noFill/>
                  </a:tcPr>
                </a:tc>
              </a:tr>
              <a:tr h="2131920">
                <a:tc>
                  <a:txBody>
                    <a:bodyPr lIns="19080" rIns="19080" tIns="1908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Verdana"/>
                        </a:rPr>
                        <a:t>2019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9080" marR="19080">
                    <a:lnT w="6480">
                      <a:solidFill>
                        <a:srgbClr val="808080"/>
                      </a:solidFill>
                    </a:lnT>
                    <a:lnB w="1224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000000"/>
                          </a:solidFill>
                          <a:latin typeface="Verdana"/>
                        </a:rPr>
                        <a:t>A13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9080" marR="19080">
                    <a:lnT w="6480">
                      <a:solidFill>
                        <a:srgbClr val="808080"/>
                      </a:solidFill>
                    </a:lnT>
                    <a:lnB w="1224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Verdana"/>
                        </a:rPr>
                        <a:t>64-bit ARM 6 core with 2 high perf cores running at 2.65GHz (Lightening) with ML accelerators – AMX blocks; &amp; 4 energy efficient cores (Thunder)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9080" marR="19080">
                    <a:lnT w="6480">
                      <a:solidFill>
                        <a:srgbClr val="808080"/>
                      </a:solidFill>
                    </a:lnT>
                    <a:lnB w="1224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Verdana"/>
                        </a:rPr>
                        <a:t>iPhone 11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9080" marR="19080">
                    <a:lnT w="6480">
                      <a:solidFill>
                        <a:srgbClr val="808080"/>
                      </a:solidFill>
                    </a:lnT>
                    <a:lnB w="1224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Verdana"/>
                        </a:rPr>
                        <a:t>20% faster with 30% less pwr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9080" marR="19080">
                    <a:lnT w="6480">
                      <a:solidFill>
                        <a:srgbClr val="808080"/>
                      </a:solidFill>
                    </a:lnT>
                    <a:lnB w="1224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Verdana"/>
                        </a:rPr>
                        <a:t>20% faster with 40% lower pwr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9080" marR="19080">
                    <a:lnT w="6480">
                      <a:solidFill>
                        <a:srgbClr val="808080"/>
                      </a:solidFill>
                    </a:lnT>
                    <a:lnB w="1224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Verdana"/>
                        </a:rPr>
                        <a:t>8.5B transistors 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9080" marR="19080">
                    <a:lnT w="6480">
                      <a:solidFill>
                        <a:srgbClr val="808080"/>
                      </a:solidFill>
                    </a:lnT>
                    <a:lnB w="12240">
                      <a:solidFill>
                        <a:srgbClr val="808080"/>
                      </a:solidFill>
                    </a:lnB>
                    <a:noFill/>
                  </a:tcPr>
                </a:tc>
                <a:tc>
                  <a:txBody>
                    <a:bodyPr lIns="19080" rIns="19080" tIns="1908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Verdana"/>
                        </a:rPr>
                        <a:t>7nM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19080" marR="19080">
                    <a:lnT w="6480">
                      <a:solidFill>
                        <a:srgbClr val="808080"/>
                      </a:solidFill>
                    </a:lnT>
                    <a:lnB w="12240">
                      <a:solidFill>
                        <a:srgbClr val="80808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60" name="CustomShape 2"/>
          <p:cNvSpPr/>
          <p:nvPr/>
        </p:nvSpPr>
        <p:spPr>
          <a:xfrm>
            <a:off x="1781280" y="0"/>
            <a:ext cx="57452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(Apple) Processor Trends</a:t>
            </a:r>
            <a:endParaRPr b="0" lang="en-IN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TextShape 1"/>
          <p:cNvSpPr txBox="1"/>
          <p:nvPr/>
        </p:nvSpPr>
        <p:spPr>
          <a:xfrm>
            <a:off x="685800" y="1066680"/>
            <a:ext cx="7772040" cy="41144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ff0000"/>
                </a:solidFill>
                <a:latin typeface="Arial"/>
                <a:ea typeface="ＭＳ Ｐゴシック"/>
              </a:rPr>
              <a:t>Software Engineering</a:t>
            </a:r>
            <a:br/>
            <a:br/>
            <a:r>
              <a:rPr b="0" lang="en-US" sz="3200" spc="-1" strike="noStrike">
                <a:solidFill>
                  <a:srgbClr val="ff0000"/>
                </a:solidFill>
                <a:latin typeface="Arial"/>
                <a:ea typeface="ＭＳ Ｐゴシック"/>
              </a:rPr>
              <a:t>(or, how do we build reliable systems?)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TextShape 1"/>
          <p:cNvSpPr txBox="1"/>
          <p:nvPr/>
        </p:nvSpPr>
        <p:spPr>
          <a:xfrm>
            <a:off x="457200" y="274680"/>
            <a:ext cx="8229240" cy="48708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Things Have to Change!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TextShape 2"/>
          <p:cNvSpPr txBox="1"/>
          <p:nvPr/>
        </p:nvSpPr>
        <p:spPr>
          <a:xfrm>
            <a:off x="228600" y="914400"/>
            <a:ext cx="8762760" cy="594324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3080" indent="-342720">
              <a:lnSpc>
                <a:spcPct val="90000"/>
              </a:lnSpc>
              <a:spcBef>
                <a:spcPts val="83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Pressure on productivity of design engineers  working on complex systems.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83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Time has come to design hardware using software engineering - rather than hw engg - methodologies.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83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Complexity of system is the basic problem, and Moore’s Law doubles complexity every 18 months.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83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Advances in software engineering help produce  complex systems 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with more easily available design skills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, making large profits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83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We expect new designers, with/without hardware design skills, will design hardware in future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TextShape 1"/>
          <p:cNvSpPr txBox="1"/>
          <p:nvPr/>
        </p:nvSpPr>
        <p:spPr>
          <a:xfrm>
            <a:off x="457200" y="274680"/>
            <a:ext cx="8229240" cy="63936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Designer Productivity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5" name="TextShape 2"/>
          <p:cNvSpPr txBox="1"/>
          <p:nvPr/>
        </p:nvSpPr>
        <p:spPr>
          <a:xfrm>
            <a:off x="685800" y="990720"/>
            <a:ext cx="8229240" cy="540972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3080" indent="-342720">
              <a:lnSpc>
                <a:spcPct val="80000"/>
              </a:lnSpc>
              <a:spcBef>
                <a:spcPts val="119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“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Mythical Man Month” by Frederick Brooks ’75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80000"/>
              </a:lnSpc>
              <a:spcBef>
                <a:spcPts val="119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More designers on team =&gt; lower productivity because of increasing communication costs between groups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80000"/>
              </a:lnSpc>
              <a:spcBef>
                <a:spcPts val="1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Consider 1M transistor project: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-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Say, a designer has productivity of 5000 transistor/mth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-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Each extra designer =&gt; decrease of 100 transistor/mth 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productivity in group due to comm. costs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80000"/>
              </a:lnSpc>
              <a:spcBef>
                <a:spcPts val="104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 designer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	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1M/5000 =&gt;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	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	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200mth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80000"/>
              </a:lnSpc>
              <a:spcBef>
                <a:spcPts val="104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10 designer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	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1M/(10*4100) =&gt; 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	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24.3mth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80000"/>
              </a:lnSpc>
              <a:spcBef>
                <a:spcPts val="104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25 designer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	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1M/(25*2600) =&gt;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	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15.3mth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80000"/>
              </a:lnSpc>
              <a:spcBef>
                <a:spcPts val="104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27 designer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	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1M/(27*2400) =&gt;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	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15.4mth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80000"/>
              </a:lnSpc>
              <a:spcBef>
                <a:spcPts val="119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Need new design technology to shrink design gap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CustomShape 3"/>
          <p:cNvSpPr/>
          <p:nvPr/>
        </p:nvSpPr>
        <p:spPr>
          <a:xfrm>
            <a:off x="6934320" y="6172200"/>
            <a:ext cx="1904760" cy="501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9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Source: Embedded System Design: Frank Vahid/ Tony Vargis (John Wiley &amp; Sons, Inc.2002)</a:t>
            </a:r>
            <a:endParaRPr b="0" lang="en-IN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TextShape 1"/>
          <p:cNvSpPr txBox="1"/>
          <p:nvPr/>
        </p:nvSpPr>
        <p:spPr>
          <a:xfrm>
            <a:off x="457200" y="46080"/>
            <a:ext cx="8229240" cy="48708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Design Productivity Gap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TextShape 2"/>
          <p:cNvSpPr txBox="1"/>
          <p:nvPr/>
        </p:nvSpPr>
        <p:spPr>
          <a:xfrm>
            <a:off x="457200" y="685800"/>
            <a:ext cx="8381520" cy="617184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3080" indent="-342720">
              <a:lnSpc>
                <a:spcPct val="80000"/>
              </a:lnSpc>
              <a:spcBef>
                <a:spcPts val="83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Designer productivity grown over the last decade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80000"/>
              </a:lnSpc>
              <a:spcBef>
                <a:spcPts val="83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Rate of improvement has not kept pace with the chip-capacity growth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80000"/>
              </a:lnSpc>
              <a:spcBef>
                <a:spcPts val="83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1981: leading edge chip: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8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100 designers * 100 trans/mth =&gt; 10k trans complexity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80000"/>
              </a:lnSpc>
              <a:spcBef>
                <a:spcPts val="83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2010: leading edge Intel chip using 45nM technology: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8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&gt; 1B transistor complexity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80000"/>
              </a:lnSpc>
              <a:spcBef>
                <a:spcPts val="83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2015: Leading edge Apple A9 using 14nM technology: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8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&gt; 2B transistor complexity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80000"/>
              </a:lnSpc>
              <a:spcBef>
                <a:spcPts val="83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2019: Apple A13 chip using 7nM technology: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8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&gt; 8.5B transistor complexity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80000"/>
              </a:lnSpc>
              <a:spcBef>
                <a:spcPts val="83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Designers at avg. of $10k pm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=&gt; cost of building leading edge chips has gone from 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$1M (1981) to $300M (2002) to $1B (2010) to …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80000"/>
              </a:lnSpc>
              <a:spcBef>
                <a:spcPts val="83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Apple A4 for iPad ARM based SoC 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@1GHz w/integrated GPU ($1Bn to develop)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80000"/>
              </a:lnSpc>
              <a:spcBef>
                <a:spcPts val="83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Need paradigm shift to cope with complexities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CustomShape 3"/>
          <p:cNvSpPr/>
          <p:nvPr/>
        </p:nvSpPr>
        <p:spPr>
          <a:xfrm>
            <a:off x="7391520" y="6172200"/>
            <a:ext cx="1904760" cy="639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9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Source: Embedded System Design: Frank Vahid/ Tony Vargis (John Wiley &amp; Sons, Inc.2006)</a:t>
            </a:r>
            <a:endParaRPr b="0" lang="en-IN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9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And others.</a:t>
            </a:r>
            <a:endParaRPr b="0" lang="en-IN" sz="900" spc="-1" strike="noStrike">
              <a:latin typeface="Arial"/>
            </a:endParaRPr>
          </a:p>
        </p:txBody>
      </p:sp>
      <p:pic>
        <p:nvPicPr>
          <p:cNvPr id="470" name="Picture 9" descr="apple_a4_processor"/>
          <p:cNvPicPr/>
          <p:nvPr/>
        </p:nvPicPr>
        <p:blipFill>
          <a:blip r:embed="rId1"/>
          <a:stretch/>
        </p:blipFill>
        <p:spPr>
          <a:xfrm>
            <a:off x="6781680" y="1752480"/>
            <a:ext cx="2057040" cy="136800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TextShape 1"/>
          <p:cNvSpPr txBox="1"/>
          <p:nvPr/>
        </p:nvSpPr>
        <p:spPr>
          <a:xfrm>
            <a:off x="457200" y="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Chip Design Cost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2" name="Picture 4" descr=""/>
          <p:cNvPicPr/>
          <p:nvPr/>
        </p:nvPicPr>
        <p:blipFill>
          <a:blip r:embed="rId1"/>
          <a:stretch/>
        </p:blipFill>
        <p:spPr>
          <a:xfrm>
            <a:off x="-76320" y="1066680"/>
            <a:ext cx="9143640" cy="5516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extShape 1"/>
          <p:cNvSpPr txBox="1"/>
          <p:nvPr/>
        </p:nvSpPr>
        <p:spPr>
          <a:xfrm>
            <a:off x="457200" y="274680"/>
            <a:ext cx="8229240" cy="63936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Computing without Computers*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TextShape 2"/>
          <p:cNvSpPr txBox="1"/>
          <p:nvPr/>
        </p:nvSpPr>
        <p:spPr>
          <a:xfrm>
            <a:off x="228600" y="1295280"/>
            <a:ext cx="8686440" cy="525744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3080" indent="-342720">
              <a:lnSpc>
                <a:spcPct val="90000"/>
              </a:lnSpc>
              <a:spcBef>
                <a:spcPts val="839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Changes in how we design/ deliver compute power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90000"/>
              </a:lnSpc>
              <a:spcBef>
                <a:spcPts val="72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Reconfigurable computing and custom computing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90000"/>
              </a:lnSpc>
              <a:spcBef>
                <a:spcPts val="72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i.e.  turn sw into hw =&gt;speed up (no single processor to slow us)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90000"/>
              </a:lnSpc>
              <a:spcBef>
                <a:spcPts val="72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Multi-core chips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839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Today’s computer chips surrounded by other cores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90000"/>
              </a:lnSpc>
              <a:spcBef>
                <a:spcPts val="72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Graphics processing, display handling, network interfacing, sound generation, wireless comm., etc.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90000"/>
              </a:lnSpc>
              <a:spcBef>
                <a:spcPts val="72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Supported by a range of functions embedded in hardware.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CustomShape 3"/>
          <p:cNvSpPr/>
          <p:nvPr/>
        </p:nvSpPr>
        <p:spPr>
          <a:xfrm>
            <a:off x="5181480" y="6400800"/>
            <a:ext cx="3962160" cy="303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*Prof. Ian Page, University of Oxford, 1990’s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Time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Mark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Desig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Metri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CustomShape 2"/>
          <p:cNvSpPr/>
          <p:nvPr/>
        </p:nvSpPr>
        <p:spPr>
          <a:xfrm>
            <a:off x="380880" y="152280"/>
            <a:ext cx="8381520" cy="1142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CustomShape 3"/>
          <p:cNvSpPr/>
          <p:nvPr/>
        </p:nvSpPr>
        <p:spPr>
          <a:xfrm>
            <a:off x="3962520" y="1905120"/>
            <a:ext cx="5181120" cy="4114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2160" rIns="92160" tIns="46080" bIns="46080">
            <a:noAutofit/>
          </a:bodyPr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Simplified revenue model</a:t>
            </a:r>
            <a:endParaRPr b="0" lang="en-IN" sz="20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241"/>
              </a:spcBef>
              <a:buClr>
                <a:srgbClr val="000000"/>
              </a:buClr>
              <a:buFont typeface="Symbol" charset="2"/>
              <a:buChar char=""/>
            </a:pPr>
            <a:r>
              <a:rPr b="1" lang="en-IN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Product life = 2W, peak at W</a:t>
            </a:r>
            <a:endParaRPr b="0" lang="en-IN" sz="1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241"/>
              </a:spcBef>
              <a:buClr>
                <a:srgbClr val="000000"/>
              </a:buClr>
              <a:buFont typeface="Symbol" charset="2"/>
              <a:buChar char=""/>
            </a:pPr>
            <a:r>
              <a:rPr b="1" lang="en-IN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Time of market entry defines a triangle, representing market penetration</a:t>
            </a:r>
            <a:endParaRPr b="0" lang="en-IN" sz="1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241"/>
              </a:spcBef>
              <a:buClr>
                <a:srgbClr val="000000"/>
              </a:buClr>
              <a:buFont typeface="Symbol" charset="2"/>
              <a:buChar char=""/>
            </a:pPr>
            <a:r>
              <a:rPr b="1" lang="en-IN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Triangle area equals revenue</a:t>
            </a:r>
            <a:endParaRPr b="0" lang="en-IN" sz="1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Loss </a:t>
            </a:r>
            <a:endParaRPr b="0" lang="en-IN" sz="20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241"/>
              </a:spcBef>
              <a:buClr>
                <a:srgbClr val="000000"/>
              </a:buClr>
              <a:buFont typeface="Symbol" charset="2"/>
              <a:buChar char=""/>
            </a:pPr>
            <a:r>
              <a:rPr b="1" lang="en-IN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difference between the on-time and delayed triangle areas</a:t>
            </a:r>
            <a:endParaRPr b="0" lang="en-IN" sz="1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Avg. time to market today = 8  mth</a:t>
            </a:r>
            <a:endParaRPr b="0" lang="en-IN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 day delay may amount to $Ms</a:t>
            </a:r>
            <a:endParaRPr b="0" lang="en-IN" sz="20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241"/>
              </a:spcBef>
              <a:buClr>
                <a:srgbClr val="000000"/>
              </a:buClr>
              <a:buFont typeface="Symbol" charset="2"/>
              <a:buChar char=""/>
            </a:pPr>
            <a:r>
              <a:rPr b="1" lang="en-IN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see Sony Playstation vs XBox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</a:pPr>
            <a:endParaRPr b="0" lang="en-IN" sz="1800" spc="-1" strike="noStrike">
              <a:latin typeface="Arial"/>
            </a:endParaRPr>
          </a:p>
        </p:txBody>
      </p:sp>
      <p:grpSp>
        <p:nvGrpSpPr>
          <p:cNvPr id="476" name="Group 4"/>
          <p:cNvGrpSpPr/>
          <p:nvPr/>
        </p:nvGrpSpPr>
        <p:grpSpPr>
          <a:xfrm>
            <a:off x="228600" y="2286000"/>
            <a:ext cx="3966840" cy="3065400"/>
            <a:chOff x="228600" y="2286000"/>
            <a:chExt cx="3966840" cy="3065400"/>
          </a:xfrm>
        </p:grpSpPr>
        <p:sp>
          <p:nvSpPr>
            <p:cNvPr id="477" name="CustomShape 5"/>
            <p:cNvSpPr/>
            <p:nvPr/>
          </p:nvSpPr>
          <p:spPr>
            <a:xfrm>
              <a:off x="374760" y="4896000"/>
              <a:ext cx="1787040" cy="45540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IN" sz="1400" spc="-1" strike="noStrike">
                  <a:solidFill>
                    <a:srgbClr val="000000"/>
                  </a:solidFill>
                  <a:latin typeface="Times New Roman"/>
                  <a:ea typeface="ＭＳ Ｐゴシック"/>
                </a:rPr>
                <a:t>On-time      Delayed</a:t>
              </a:r>
              <a:endParaRPr b="0" lang="en-IN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IN" sz="1400" spc="-1" strike="noStrike">
                  <a:solidFill>
                    <a:srgbClr val="000000"/>
                  </a:solidFill>
                  <a:latin typeface="Times New Roman"/>
                  <a:ea typeface="ＭＳ Ｐゴシック"/>
                </a:rPr>
                <a:t>entry           entry</a:t>
              </a:r>
              <a:endParaRPr b="0" lang="en-IN" sz="1400" spc="-1" strike="noStrike">
                <a:latin typeface="Arial"/>
              </a:endParaRPr>
            </a:p>
          </p:txBody>
        </p:sp>
        <p:sp>
          <p:nvSpPr>
            <p:cNvPr id="478" name="CustomShape 6"/>
            <p:cNvSpPr/>
            <p:nvPr/>
          </p:nvSpPr>
          <p:spPr>
            <a:xfrm>
              <a:off x="2266920" y="2486160"/>
              <a:ext cx="504360" cy="286920"/>
            </a:xfrm>
            <a:custGeom>
              <a:avLst/>
              <a:gdLst/>
              <a:ahLst/>
              <a:rect l="l" t="t" r="r" b="b"/>
              <a:pathLst>
                <a:path w="510" h="290">
                  <a:moveTo>
                    <a:pt x="510" y="0"/>
                  </a:moveTo>
                  <a:lnTo>
                    <a:pt x="0" y="290"/>
                  </a:lnTo>
                </a:path>
              </a:pathLst>
            </a:custGeom>
            <a:noFill/>
            <a:ln w="936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9" name="Line 7"/>
            <p:cNvSpPr/>
            <p:nvPr/>
          </p:nvSpPr>
          <p:spPr>
            <a:xfrm>
              <a:off x="556920" y="4476600"/>
              <a:ext cx="3495960" cy="0"/>
            </a:xfrm>
            <a:prstGeom prst="line">
              <a:avLst/>
            </a:prstGeom>
            <a:ln w="936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0" name="CustomShape 8"/>
            <p:cNvSpPr/>
            <p:nvPr/>
          </p:nvSpPr>
          <p:spPr>
            <a:xfrm>
              <a:off x="2200320" y="3130560"/>
              <a:ext cx="690120" cy="406080"/>
            </a:xfrm>
            <a:custGeom>
              <a:avLst/>
              <a:gdLst/>
              <a:ahLst/>
              <a:rect l="l" t="t" r="r" b="b"/>
              <a:pathLst>
                <a:path w="699" h="410">
                  <a:moveTo>
                    <a:pt x="699" y="0"/>
                  </a:moveTo>
                  <a:lnTo>
                    <a:pt x="0" y="410"/>
                  </a:lnTo>
                </a:path>
              </a:pathLst>
            </a:custGeom>
            <a:noFill/>
            <a:ln w="936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1" name="Line 9"/>
            <p:cNvSpPr/>
            <p:nvPr/>
          </p:nvSpPr>
          <p:spPr>
            <a:xfrm flipV="1">
              <a:off x="2199960" y="2822400"/>
              <a:ext cx="0" cy="1654200"/>
            </a:xfrm>
            <a:prstGeom prst="line">
              <a:avLst/>
            </a:prstGeom>
            <a:ln cap="rnd" w="9360">
              <a:solidFill>
                <a:srgbClr val="000000"/>
              </a:solidFill>
              <a:prstDash val="sysDot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2" name="CustomShape 10"/>
            <p:cNvSpPr/>
            <p:nvPr/>
          </p:nvSpPr>
          <p:spPr>
            <a:xfrm>
              <a:off x="563400" y="2838600"/>
              <a:ext cx="1636200" cy="1638000"/>
            </a:xfrm>
            <a:custGeom>
              <a:avLst/>
              <a:gdLst/>
              <a:ahLst/>
              <a:rect l="l" t="t" r="r" b="b"/>
              <a:pathLst>
                <a:path w="1651" h="1655">
                  <a:moveTo>
                    <a:pt x="0" y="1655"/>
                  </a:moveTo>
                  <a:lnTo>
                    <a:pt x="1651" y="0"/>
                  </a:lnTo>
                </a:path>
              </a:pathLst>
            </a:custGeom>
            <a:noFill/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3" name="Line 11"/>
            <p:cNvSpPr/>
            <p:nvPr/>
          </p:nvSpPr>
          <p:spPr>
            <a:xfrm>
              <a:off x="2199960" y="2838240"/>
              <a:ext cx="1567080" cy="165420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4" name="Line 12"/>
            <p:cNvSpPr/>
            <p:nvPr/>
          </p:nvSpPr>
          <p:spPr>
            <a:xfrm flipV="1">
              <a:off x="1342800" y="3551040"/>
              <a:ext cx="857160" cy="94140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5" name="Line 13"/>
            <p:cNvSpPr/>
            <p:nvPr/>
          </p:nvSpPr>
          <p:spPr>
            <a:xfrm>
              <a:off x="2199960" y="3551040"/>
              <a:ext cx="1567080" cy="94140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6" name="Line 14"/>
            <p:cNvSpPr/>
            <p:nvPr/>
          </p:nvSpPr>
          <p:spPr>
            <a:xfrm flipV="1">
              <a:off x="556920" y="2395440"/>
              <a:ext cx="0" cy="2081160"/>
            </a:xfrm>
            <a:prstGeom prst="line">
              <a:avLst/>
            </a:prstGeom>
            <a:ln w="936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7" name="CustomShape 15"/>
            <p:cNvSpPr/>
            <p:nvPr/>
          </p:nvSpPr>
          <p:spPr>
            <a:xfrm>
              <a:off x="2408400" y="2286000"/>
              <a:ext cx="1495080" cy="25200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IN" sz="1200" spc="-1" strike="noStrike">
                  <a:solidFill>
                    <a:srgbClr val="000000"/>
                  </a:solidFill>
                  <a:latin typeface="Times New Roman"/>
                  <a:ea typeface="ＭＳ Ｐゴシック"/>
                </a:rPr>
                <a:t>Peak revenue</a:t>
              </a:r>
              <a:endParaRPr b="0" lang="en-IN" sz="1200" spc="-1" strike="noStrike">
                <a:latin typeface="Arial"/>
              </a:endParaRPr>
            </a:p>
          </p:txBody>
        </p:sp>
        <p:sp>
          <p:nvSpPr>
            <p:cNvPr id="488" name="CustomShape 16"/>
            <p:cNvSpPr/>
            <p:nvPr/>
          </p:nvSpPr>
          <p:spPr>
            <a:xfrm>
              <a:off x="2697120" y="2732040"/>
              <a:ext cx="1498320" cy="49644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IN" sz="1200" spc="-1" strike="noStrike">
                  <a:solidFill>
                    <a:srgbClr val="000000"/>
                  </a:solidFill>
                  <a:latin typeface="Times New Roman"/>
                  <a:ea typeface="ＭＳ Ｐゴシック"/>
                </a:rPr>
                <a:t>Peak revenue from delayed entry</a:t>
              </a:r>
              <a:endParaRPr b="0" lang="en-IN" sz="1200" spc="-1" strike="noStrike">
                <a:latin typeface="Arial"/>
              </a:endParaRPr>
            </a:p>
          </p:txBody>
        </p:sp>
        <p:sp>
          <p:nvSpPr>
            <p:cNvPr id="489" name="CustomShape 17"/>
            <p:cNvSpPr/>
            <p:nvPr/>
          </p:nvSpPr>
          <p:spPr>
            <a:xfrm>
              <a:off x="685800" y="3429000"/>
              <a:ext cx="785520" cy="499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IN" sz="1200" spc="-1" strike="noStrike">
                  <a:solidFill>
                    <a:srgbClr val="000000"/>
                  </a:solidFill>
                  <a:latin typeface="Times New Roman"/>
                  <a:ea typeface="ＭＳ Ｐゴシック"/>
                </a:rPr>
                <a:t>Market rise</a:t>
              </a:r>
              <a:endParaRPr b="0" lang="en-IN" sz="1200" spc="-1" strike="noStrike">
                <a:latin typeface="Arial"/>
              </a:endParaRPr>
            </a:p>
          </p:txBody>
        </p:sp>
        <p:sp>
          <p:nvSpPr>
            <p:cNvPr id="490" name="CustomShape 18"/>
            <p:cNvSpPr/>
            <p:nvPr/>
          </p:nvSpPr>
          <p:spPr>
            <a:xfrm>
              <a:off x="3125880" y="3408480"/>
              <a:ext cx="785520" cy="499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IN" sz="1200" spc="-1" strike="noStrike">
                  <a:solidFill>
                    <a:srgbClr val="000000"/>
                  </a:solidFill>
                  <a:latin typeface="Times New Roman"/>
                  <a:ea typeface="ＭＳ Ｐゴシック"/>
                </a:rPr>
                <a:t>Market fall</a:t>
              </a:r>
              <a:endParaRPr b="0" lang="en-IN" sz="1200" spc="-1" strike="noStrike">
                <a:latin typeface="Arial"/>
              </a:endParaRPr>
            </a:p>
          </p:txBody>
        </p:sp>
        <p:sp>
          <p:nvSpPr>
            <p:cNvPr id="491" name="CustomShape 19"/>
            <p:cNvSpPr/>
            <p:nvPr/>
          </p:nvSpPr>
          <p:spPr>
            <a:xfrm>
              <a:off x="2055960" y="4621320"/>
              <a:ext cx="285480" cy="283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IN" sz="1200" spc="-1" strike="noStrike">
                  <a:solidFill>
                    <a:srgbClr val="000000"/>
                  </a:solidFill>
                  <a:latin typeface="Times New Roman"/>
                  <a:ea typeface="ＭＳ Ｐゴシック"/>
                </a:rPr>
                <a:t>W</a:t>
              </a:r>
              <a:endParaRPr b="0" lang="en-IN" sz="1200" spc="-1" strike="noStrike">
                <a:latin typeface="Arial"/>
              </a:endParaRPr>
            </a:p>
          </p:txBody>
        </p:sp>
        <p:sp>
          <p:nvSpPr>
            <p:cNvPr id="492" name="Line 20"/>
            <p:cNvSpPr/>
            <p:nvPr/>
          </p:nvSpPr>
          <p:spPr>
            <a:xfrm>
              <a:off x="2199960" y="4404960"/>
              <a:ext cx="0" cy="21600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3" name="CustomShape 21"/>
            <p:cNvSpPr/>
            <p:nvPr/>
          </p:nvSpPr>
          <p:spPr>
            <a:xfrm>
              <a:off x="3625920" y="4621320"/>
              <a:ext cx="285480" cy="283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IN" sz="1200" spc="-1" strike="noStrike">
                  <a:solidFill>
                    <a:srgbClr val="000000"/>
                  </a:solidFill>
                  <a:latin typeface="Times New Roman"/>
                  <a:ea typeface="ＭＳ Ｐゴシック"/>
                </a:rPr>
                <a:t>2W</a:t>
              </a:r>
              <a:endParaRPr b="0" lang="en-IN" sz="1200" spc="-1" strike="noStrike">
                <a:latin typeface="Arial"/>
              </a:endParaRPr>
            </a:p>
          </p:txBody>
        </p:sp>
        <p:sp>
          <p:nvSpPr>
            <p:cNvPr id="494" name="Line 22"/>
            <p:cNvSpPr/>
            <p:nvPr/>
          </p:nvSpPr>
          <p:spPr>
            <a:xfrm>
              <a:off x="3767040" y="4404960"/>
              <a:ext cx="0" cy="21600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5" name="CustomShape 23"/>
            <p:cNvSpPr/>
            <p:nvPr/>
          </p:nvSpPr>
          <p:spPr>
            <a:xfrm>
              <a:off x="2556000" y="4896000"/>
              <a:ext cx="1496520" cy="283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IN" sz="1200" spc="-1" strike="noStrike">
                  <a:solidFill>
                    <a:srgbClr val="000000"/>
                  </a:solidFill>
                  <a:latin typeface="Times New Roman"/>
                  <a:ea typeface="ＭＳ Ｐゴシック"/>
                </a:rPr>
                <a:t>Time</a:t>
              </a:r>
              <a:endParaRPr b="0" lang="en-IN" sz="1200" spc="-1" strike="noStrike">
                <a:latin typeface="Arial"/>
              </a:endParaRPr>
            </a:p>
          </p:txBody>
        </p:sp>
        <p:sp>
          <p:nvSpPr>
            <p:cNvPr id="496" name="CustomShape 24"/>
            <p:cNvSpPr/>
            <p:nvPr/>
          </p:nvSpPr>
          <p:spPr>
            <a:xfrm>
              <a:off x="1216080" y="4606920"/>
              <a:ext cx="272520" cy="22356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IN" sz="1200" spc="-1" strike="noStrike">
                  <a:solidFill>
                    <a:srgbClr val="000000"/>
                  </a:solidFill>
                  <a:latin typeface="Times New Roman"/>
                  <a:ea typeface="ＭＳ Ｐゴシック"/>
                </a:rPr>
                <a:t>D</a:t>
              </a:r>
              <a:endParaRPr b="0" lang="en-IN" sz="1200" spc="-1" strike="noStrike">
                <a:latin typeface="Arial"/>
              </a:endParaRPr>
            </a:p>
          </p:txBody>
        </p:sp>
        <p:sp>
          <p:nvSpPr>
            <p:cNvPr id="497" name="Line 25"/>
            <p:cNvSpPr/>
            <p:nvPr/>
          </p:nvSpPr>
          <p:spPr>
            <a:xfrm>
              <a:off x="1342800" y="4392360"/>
              <a:ext cx="0" cy="21456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8" name="CustomShape 26"/>
            <p:cNvSpPr/>
            <p:nvPr/>
          </p:nvSpPr>
          <p:spPr>
            <a:xfrm>
              <a:off x="1843200" y="3108240"/>
              <a:ext cx="712440" cy="28692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IN" sz="1200" spc="-1" strike="noStrike">
                  <a:solidFill>
                    <a:srgbClr val="000000"/>
                  </a:solidFill>
                  <a:latin typeface="Times New Roman"/>
                  <a:ea typeface="ＭＳ Ｐゴシック"/>
                </a:rPr>
                <a:t>On-time</a:t>
              </a:r>
              <a:endParaRPr b="0" lang="en-IN" sz="1200" spc="-1" strike="noStrike">
                <a:latin typeface="Arial"/>
              </a:endParaRPr>
            </a:p>
          </p:txBody>
        </p:sp>
        <p:sp>
          <p:nvSpPr>
            <p:cNvPr id="499" name="CustomShape 27"/>
            <p:cNvSpPr/>
            <p:nvPr/>
          </p:nvSpPr>
          <p:spPr>
            <a:xfrm>
              <a:off x="1771560" y="3821040"/>
              <a:ext cx="996480" cy="28692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IN" sz="1200" spc="-1" strike="noStrike">
                  <a:solidFill>
                    <a:srgbClr val="000000"/>
                  </a:solidFill>
                  <a:latin typeface="Times New Roman"/>
                  <a:ea typeface="ＭＳ Ｐゴシック"/>
                </a:rPr>
                <a:t>Delayed</a:t>
              </a:r>
              <a:endParaRPr b="0" lang="en-IN" sz="1200" spc="-1" strike="noStrike">
                <a:latin typeface="Arial"/>
              </a:endParaRPr>
            </a:p>
          </p:txBody>
        </p:sp>
        <p:sp>
          <p:nvSpPr>
            <p:cNvPr id="500" name="CustomShape 28"/>
            <p:cNvSpPr/>
            <p:nvPr/>
          </p:nvSpPr>
          <p:spPr>
            <a:xfrm>
              <a:off x="228600" y="4537080"/>
              <a:ext cx="282240" cy="445680"/>
            </a:xfrm>
            <a:custGeom>
              <a:avLst/>
              <a:gdLst/>
              <a:ahLst/>
              <a:rect l="l" t="t" r="r" b="b"/>
              <a:pathLst>
                <a:path w="286" h="450">
                  <a:moveTo>
                    <a:pt x="98" y="450"/>
                  </a:moveTo>
                  <a:cubicBezTo>
                    <a:pt x="87" y="424"/>
                    <a:pt x="0" y="367"/>
                    <a:pt x="31" y="292"/>
                  </a:cubicBezTo>
                  <a:cubicBezTo>
                    <a:pt x="62" y="217"/>
                    <a:pt x="233" y="61"/>
                    <a:pt x="286" y="0"/>
                  </a:cubicBezTo>
                </a:path>
              </a:pathLst>
            </a:custGeom>
            <a:noFill/>
            <a:ln w="936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1" name="CustomShape 29"/>
            <p:cNvSpPr/>
            <p:nvPr/>
          </p:nvSpPr>
          <p:spPr>
            <a:xfrm>
              <a:off x="1081080" y="4581360"/>
              <a:ext cx="194760" cy="423360"/>
            </a:xfrm>
            <a:custGeom>
              <a:avLst/>
              <a:gdLst/>
              <a:ahLst/>
              <a:rect l="l" t="t" r="r" b="b"/>
              <a:pathLst>
                <a:path w="199" h="427">
                  <a:moveTo>
                    <a:pt x="124" y="427"/>
                  </a:moveTo>
                  <a:cubicBezTo>
                    <a:pt x="105" y="404"/>
                    <a:pt x="0" y="363"/>
                    <a:pt x="12" y="292"/>
                  </a:cubicBezTo>
                  <a:cubicBezTo>
                    <a:pt x="24" y="221"/>
                    <a:pt x="160" y="61"/>
                    <a:pt x="199" y="0"/>
                  </a:cubicBezTo>
                </a:path>
              </a:pathLst>
            </a:custGeom>
            <a:noFill/>
            <a:ln w="936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2" name="CustomShape 30"/>
            <p:cNvSpPr/>
            <p:nvPr/>
          </p:nvSpPr>
          <p:spPr>
            <a:xfrm rot="16200000">
              <a:off x="-377640" y="3045240"/>
              <a:ext cx="1496520" cy="283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IN" sz="1200" spc="-1" strike="noStrike">
                  <a:solidFill>
                    <a:srgbClr val="000000"/>
                  </a:solidFill>
                  <a:latin typeface="Times New Roman"/>
                  <a:ea typeface="ＭＳ Ｐゴシック"/>
                </a:rPr>
                <a:t>Revenues ($)</a:t>
              </a:r>
              <a:endParaRPr b="0" lang="en-IN" sz="1200" spc="-1" strike="noStrike">
                <a:latin typeface="Arial"/>
              </a:endParaRPr>
            </a:p>
          </p:txBody>
        </p:sp>
      </p:grpSp>
      <p:sp>
        <p:nvSpPr>
          <p:cNvPr id="503" name="CustomShape 31"/>
          <p:cNvSpPr/>
          <p:nvPr/>
        </p:nvSpPr>
        <p:spPr>
          <a:xfrm>
            <a:off x="393480" y="6172200"/>
            <a:ext cx="4878000" cy="227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9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Source: Embedded System Design: Frank Vahid/ Tony Vargis (John Wiley &amp; Sons, Inc.2002)</a:t>
            </a:r>
            <a:endParaRPr b="0" lang="en-IN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Losses due to delayed market entry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TextShape 2"/>
          <p:cNvSpPr txBox="1"/>
          <p:nvPr/>
        </p:nvSpPr>
        <p:spPr>
          <a:xfrm>
            <a:off x="4197240" y="1754280"/>
            <a:ext cx="4946400" cy="220788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Area = 1/2 * base * height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On-time = 1/2 * 2W * W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Delayed = 1/2 * (W-D+W)*(W-D)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Percentage revenue loss 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= (D(3W-D)/2W</a:t>
            </a:r>
            <a:r>
              <a:rPr b="0" lang="en-US" sz="2400" spc="-1" strike="noStrike" baseline="30000">
                <a:solidFill>
                  <a:srgbClr val="000000"/>
                </a:solidFill>
                <a:latin typeface="Arial"/>
                <a:ea typeface="ＭＳ Ｐゴシック"/>
              </a:rPr>
              <a:t>2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)*100%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Try some examples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06" name="Group 3"/>
          <p:cNvGrpSpPr/>
          <p:nvPr/>
        </p:nvGrpSpPr>
        <p:grpSpPr>
          <a:xfrm>
            <a:off x="228600" y="2286000"/>
            <a:ext cx="3966840" cy="3065400"/>
            <a:chOff x="228600" y="2286000"/>
            <a:chExt cx="3966840" cy="3065400"/>
          </a:xfrm>
        </p:grpSpPr>
        <p:sp>
          <p:nvSpPr>
            <p:cNvPr id="507" name="CustomShape 4"/>
            <p:cNvSpPr/>
            <p:nvPr/>
          </p:nvSpPr>
          <p:spPr>
            <a:xfrm>
              <a:off x="374760" y="4896000"/>
              <a:ext cx="1787040" cy="45540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IN" sz="1400" spc="-1" strike="noStrike">
                  <a:solidFill>
                    <a:srgbClr val="000000"/>
                  </a:solidFill>
                  <a:latin typeface="Times New Roman"/>
                  <a:ea typeface="ＭＳ Ｐゴシック"/>
                </a:rPr>
                <a:t>On-time      Delayed</a:t>
              </a:r>
              <a:endParaRPr b="0" lang="en-IN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IN" sz="1400" spc="-1" strike="noStrike">
                  <a:solidFill>
                    <a:srgbClr val="000000"/>
                  </a:solidFill>
                  <a:latin typeface="Times New Roman"/>
                  <a:ea typeface="ＭＳ Ｐゴシック"/>
                </a:rPr>
                <a:t>entry           entry</a:t>
              </a:r>
              <a:endParaRPr b="0" lang="en-IN" sz="1400" spc="-1" strike="noStrike">
                <a:latin typeface="Arial"/>
              </a:endParaRPr>
            </a:p>
          </p:txBody>
        </p:sp>
        <p:sp>
          <p:nvSpPr>
            <p:cNvPr id="508" name="CustomShape 5"/>
            <p:cNvSpPr/>
            <p:nvPr/>
          </p:nvSpPr>
          <p:spPr>
            <a:xfrm>
              <a:off x="2266920" y="2486160"/>
              <a:ext cx="504360" cy="286920"/>
            </a:xfrm>
            <a:custGeom>
              <a:avLst/>
              <a:gdLst/>
              <a:ahLst/>
              <a:rect l="l" t="t" r="r" b="b"/>
              <a:pathLst>
                <a:path w="510" h="290">
                  <a:moveTo>
                    <a:pt x="510" y="0"/>
                  </a:moveTo>
                  <a:lnTo>
                    <a:pt x="0" y="290"/>
                  </a:lnTo>
                </a:path>
              </a:pathLst>
            </a:custGeom>
            <a:noFill/>
            <a:ln w="936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9" name="Line 6"/>
            <p:cNvSpPr/>
            <p:nvPr/>
          </p:nvSpPr>
          <p:spPr>
            <a:xfrm>
              <a:off x="556920" y="4476600"/>
              <a:ext cx="3495960" cy="0"/>
            </a:xfrm>
            <a:prstGeom prst="line">
              <a:avLst/>
            </a:prstGeom>
            <a:ln w="936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0" name="CustomShape 7"/>
            <p:cNvSpPr/>
            <p:nvPr/>
          </p:nvSpPr>
          <p:spPr>
            <a:xfrm>
              <a:off x="2200320" y="3130560"/>
              <a:ext cx="690120" cy="406080"/>
            </a:xfrm>
            <a:custGeom>
              <a:avLst/>
              <a:gdLst/>
              <a:ahLst/>
              <a:rect l="l" t="t" r="r" b="b"/>
              <a:pathLst>
                <a:path w="699" h="410">
                  <a:moveTo>
                    <a:pt x="699" y="0"/>
                  </a:moveTo>
                  <a:lnTo>
                    <a:pt x="0" y="410"/>
                  </a:lnTo>
                </a:path>
              </a:pathLst>
            </a:custGeom>
            <a:noFill/>
            <a:ln w="936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1" name="Line 8"/>
            <p:cNvSpPr/>
            <p:nvPr/>
          </p:nvSpPr>
          <p:spPr>
            <a:xfrm flipV="1">
              <a:off x="2199960" y="2822400"/>
              <a:ext cx="0" cy="1654200"/>
            </a:xfrm>
            <a:prstGeom prst="line">
              <a:avLst/>
            </a:prstGeom>
            <a:ln cap="rnd" w="9360">
              <a:solidFill>
                <a:srgbClr val="000000"/>
              </a:solidFill>
              <a:prstDash val="sysDot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2" name="CustomShape 9"/>
            <p:cNvSpPr/>
            <p:nvPr/>
          </p:nvSpPr>
          <p:spPr>
            <a:xfrm>
              <a:off x="563400" y="2838600"/>
              <a:ext cx="1636200" cy="1638000"/>
            </a:xfrm>
            <a:custGeom>
              <a:avLst/>
              <a:gdLst/>
              <a:ahLst/>
              <a:rect l="l" t="t" r="r" b="b"/>
              <a:pathLst>
                <a:path w="1651" h="1655">
                  <a:moveTo>
                    <a:pt x="0" y="1655"/>
                  </a:moveTo>
                  <a:lnTo>
                    <a:pt x="1651" y="0"/>
                  </a:lnTo>
                </a:path>
              </a:pathLst>
            </a:custGeom>
            <a:noFill/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3" name="Line 10"/>
            <p:cNvSpPr/>
            <p:nvPr/>
          </p:nvSpPr>
          <p:spPr>
            <a:xfrm>
              <a:off x="2199960" y="2838240"/>
              <a:ext cx="1567080" cy="165420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4" name="Line 11"/>
            <p:cNvSpPr/>
            <p:nvPr/>
          </p:nvSpPr>
          <p:spPr>
            <a:xfrm flipV="1">
              <a:off x="1342800" y="3551040"/>
              <a:ext cx="857160" cy="94140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5" name="Line 12"/>
            <p:cNvSpPr/>
            <p:nvPr/>
          </p:nvSpPr>
          <p:spPr>
            <a:xfrm>
              <a:off x="2199960" y="3551040"/>
              <a:ext cx="1567080" cy="94140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6" name="Line 13"/>
            <p:cNvSpPr/>
            <p:nvPr/>
          </p:nvSpPr>
          <p:spPr>
            <a:xfrm flipV="1">
              <a:off x="556920" y="2395440"/>
              <a:ext cx="0" cy="2081160"/>
            </a:xfrm>
            <a:prstGeom prst="line">
              <a:avLst/>
            </a:prstGeom>
            <a:ln w="936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7" name="CustomShape 14"/>
            <p:cNvSpPr/>
            <p:nvPr/>
          </p:nvSpPr>
          <p:spPr>
            <a:xfrm>
              <a:off x="2408400" y="2286000"/>
              <a:ext cx="1495080" cy="25200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IN" sz="1200" spc="-1" strike="noStrike">
                  <a:solidFill>
                    <a:srgbClr val="000000"/>
                  </a:solidFill>
                  <a:latin typeface="Times New Roman"/>
                  <a:ea typeface="ＭＳ Ｐゴシック"/>
                </a:rPr>
                <a:t>Peak revenue</a:t>
              </a:r>
              <a:endParaRPr b="0" lang="en-IN" sz="1200" spc="-1" strike="noStrike">
                <a:latin typeface="Arial"/>
              </a:endParaRPr>
            </a:p>
          </p:txBody>
        </p:sp>
        <p:sp>
          <p:nvSpPr>
            <p:cNvPr id="518" name="CustomShape 15"/>
            <p:cNvSpPr/>
            <p:nvPr/>
          </p:nvSpPr>
          <p:spPr>
            <a:xfrm>
              <a:off x="2697120" y="2732040"/>
              <a:ext cx="1498320" cy="49644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IN" sz="1200" spc="-1" strike="noStrike">
                  <a:solidFill>
                    <a:srgbClr val="000000"/>
                  </a:solidFill>
                  <a:latin typeface="Times New Roman"/>
                  <a:ea typeface="ＭＳ Ｐゴシック"/>
                </a:rPr>
                <a:t>Peak revenue from delayed entry</a:t>
              </a:r>
              <a:endParaRPr b="0" lang="en-IN" sz="1200" spc="-1" strike="noStrike">
                <a:latin typeface="Arial"/>
              </a:endParaRPr>
            </a:p>
          </p:txBody>
        </p:sp>
        <p:sp>
          <p:nvSpPr>
            <p:cNvPr id="519" name="CustomShape 16"/>
            <p:cNvSpPr/>
            <p:nvPr/>
          </p:nvSpPr>
          <p:spPr>
            <a:xfrm>
              <a:off x="685800" y="3429000"/>
              <a:ext cx="785520" cy="499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IN" sz="1200" spc="-1" strike="noStrike">
                  <a:solidFill>
                    <a:srgbClr val="000000"/>
                  </a:solidFill>
                  <a:latin typeface="Times New Roman"/>
                  <a:ea typeface="ＭＳ Ｐゴシック"/>
                </a:rPr>
                <a:t>Market rise</a:t>
              </a:r>
              <a:endParaRPr b="0" lang="en-IN" sz="1200" spc="-1" strike="noStrike">
                <a:latin typeface="Arial"/>
              </a:endParaRPr>
            </a:p>
          </p:txBody>
        </p:sp>
        <p:sp>
          <p:nvSpPr>
            <p:cNvPr id="520" name="CustomShape 17"/>
            <p:cNvSpPr/>
            <p:nvPr/>
          </p:nvSpPr>
          <p:spPr>
            <a:xfrm>
              <a:off x="3125880" y="3408480"/>
              <a:ext cx="785520" cy="499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IN" sz="1200" spc="-1" strike="noStrike">
                  <a:solidFill>
                    <a:srgbClr val="000000"/>
                  </a:solidFill>
                  <a:latin typeface="Times New Roman"/>
                  <a:ea typeface="ＭＳ Ｐゴシック"/>
                </a:rPr>
                <a:t>Market fall</a:t>
              </a:r>
              <a:endParaRPr b="0" lang="en-IN" sz="1200" spc="-1" strike="noStrike">
                <a:latin typeface="Arial"/>
              </a:endParaRPr>
            </a:p>
          </p:txBody>
        </p:sp>
        <p:sp>
          <p:nvSpPr>
            <p:cNvPr id="521" name="CustomShape 18"/>
            <p:cNvSpPr/>
            <p:nvPr/>
          </p:nvSpPr>
          <p:spPr>
            <a:xfrm>
              <a:off x="2055960" y="4621320"/>
              <a:ext cx="285480" cy="283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IN" sz="1200" spc="-1" strike="noStrike">
                  <a:solidFill>
                    <a:srgbClr val="000000"/>
                  </a:solidFill>
                  <a:latin typeface="Times New Roman"/>
                  <a:ea typeface="ＭＳ Ｐゴシック"/>
                </a:rPr>
                <a:t>W</a:t>
              </a:r>
              <a:endParaRPr b="0" lang="en-IN" sz="1200" spc="-1" strike="noStrike">
                <a:latin typeface="Arial"/>
              </a:endParaRPr>
            </a:p>
          </p:txBody>
        </p:sp>
        <p:sp>
          <p:nvSpPr>
            <p:cNvPr id="522" name="Line 19"/>
            <p:cNvSpPr/>
            <p:nvPr/>
          </p:nvSpPr>
          <p:spPr>
            <a:xfrm>
              <a:off x="2199960" y="4404960"/>
              <a:ext cx="0" cy="21600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3" name="CustomShape 20"/>
            <p:cNvSpPr/>
            <p:nvPr/>
          </p:nvSpPr>
          <p:spPr>
            <a:xfrm>
              <a:off x="3625920" y="4621320"/>
              <a:ext cx="285480" cy="283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IN" sz="1200" spc="-1" strike="noStrike">
                  <a:solidFill>
                    <a:srgbClr val="000000"/>
                  </a:solidFill>
                  <a:latin typeface="Times New Roman"/>
                  <a:ea typeface="ＭＳ Ｐゴシック"/>
                </a:rPr>
                <a:t>2W</a:t>
              </a:r>
              <a:endParaRPr b="0" lang="en-IN" sz="1200" spc="-1" strike="noStrike">
                <a:latin typeface="Arial"/>
              </a:endParaRPr>
            </a:p>
          </p:txBody>
        </p:sp>
        <p:sp>
          <p:nvSpPr>
            <p:cNvPr id="524" name="Line 21"/>
            <p:cNvSpPr/>
            <p:nvPr/>
          </p:nvSpPr>
          <p:spPr>
            <a:xfrm>
              <a:off x="3767040" y="4404960"/>
              <a:ext cx="0" cy="21600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5" name="CustomShape 22"/>
            <p:cNvSpPr/>
            <p:nvPr/>
          </p:nvSpPr>
          <p:spPr>
            <a:xfrm>
              <a:off x="2556000" y="4896000"/>
              <a:ext cx="1496520" cy="283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IN" sz="1200" spc="-1" strike="noStrike">
                  <a:solidFill>
                    <a:srgbClr val="000000"/>
                  </a:solidFill>
                  <a:latin typeface="Times New Roman"/>
                  <a:ea typeface="ＭＳ Ｐゴシック"/>
                </a:rPr>
                <a:t>Time</a:t>
              </a:r>
              <a:endParaRPr b="0" lang="en-IN" sz="1200" spc="-1" strike="noStrike">
                <a:latin typeface="Arial"/>
              </a:endParaRPr>
            </a:p>
          </p:txBody>
        </p:sp>
        <p:sp>
          <p:nvSpPr>
            <p:cNvPr id="526" name="CustomShape 23"/>
            <p:cNvSpPr/>
            <p:nvPr/>
          </p:nvSpPr>
          <p:spPr>
            <a:xfrm>
              <a:off x="1216080" y="4606920"/>
              <a:ext cx="272520" cy="22356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IN" sz="1200" spc="-1" strike="noStrike">
                  <a:solidFill>
                    <a:srgbClr val="000000"/>
                  </a:solidFill>
                  <a:latin typeface="Times New Roman"/>
                  <a:ea typeface="ＭＳ Ｐゴシック"/>
                </a:rPr>
                <a:t>D</a:t>
              </a:r>
              <a:endParaRPr b="0" lang="en-IN" sz="1200" spc="-1" strike="noStrike">
                <a:latin typeface="Arial"/>
              </a:endParaRPr>
            </a:p>
          </p:txBody>
        </p:sp>
        <p:sp>
          <p:nvSpPr>
            <p:cNvPr id="527" name="Line 24"/>
            <p:cNvSpPr/>
            <p:nvPr/>
          </p:nvSpPr>
          <p:spPr>
            <a:xfrm>
              <a:off x="1342800" y="4392360"/>
              <a:ext cx="0" cy="214560"/>
            </a:xfrm>
            <a:prstGeom prst="line">
              <a:avLst/>
            </a:prstGeom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8" name="CustomShape 25"/>
            <p:cNvSpPr/>
            <p:nvPr/>
          </p:nvSpPr>
          <p:spPr>
            <a:xfrm>
              <a:off x="1843200" y="3108240"/>
              <a:ext cx="712440" cy="28692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IN" sz="1200" spc="-1" strike="noStrike">
                  <a:solidFill>
                    <a:srgbClr val="000000"/>
                  </a:solidFill>
                  <a:latin typeface="Times New Roman"/>
                  <a:ea typeface="ＭＳ Ｐゴシック"/>
                </a:rPr>
                <a:t>On-time</a:t>
              </a:r>
              <a:endParaRPr b="0" lang="en-IN" sz="1200" spc="-1" strike="noStrike">
                <a:latin typeface="Arial"/>
              </a:endParaRPr>
            </a:p>
          </p:txBody>
        </p:sp>
        <p:sp>
          <p:nvSpPr>
            <p:cNvPr id="529" name="CustomShape 26"/>
            <p:cNvSpPr/>
            <p:nvPr/>
          </p:nvSpPr>
          <p:spPr>
            <a:xfrm>
              <a:off x="1771560" y="3821040"/>
              <a:ext cx="996480" cy="28692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IN" sz="1200" spc="-1" strike="noStrike">
                  <a:solidFill>
                    <a:srgbClr val="000000"/>
                  </a:solidFill>
                  <a:latin typeface="Times New Roman"/>
                  <a:ea typeface="ＭＳ Ｐゴシック"/>
                </a:rPr>
                <a:t>Delayed</a:t>
              </a:r>
              <a:endParaRPr b="0" lang="en-IN" sz="1200" spc="-1" strike="noStrike">
                <a:latin typeface="Arial"/>
              </a:endParaRPr>
            </a:p>
          </p:txBody>
        </p:sp>
        <p:sp>
          <p:nvSpPr>
            <p:cNvPr id="530" name="CustomShape 27"/>
            <p:cNvSpPr/>
            <p:nvPr/>
          </p:nvSpPr>
          <p:spPr>
            <a:xfrm>
              <a:off x="228600" y="4537080"/>
              <a:ext cx="282240" cy="445680"/>
            </a:xfrm>
            <a:custGeom>
              <a:avLst/>
              <a:gdLst/>
              <a:ahLst/>
              <a:rect l="l" t="t" r="r" b="b"/>
              <a:pathLst>
                <a:path w="286" h="450">
                  <a:moveTo>
                    <a:pt x="98" y="450"/>
                  </a:moveTo>
                  <a:cubicBezTo>
                    <a:pt x="87" y="424"/>
                    <a:pt x="0" y="367"/>
                    <a:pt x="31" y="292"/>
                  </a:cubicBezTo>
                  <a:cubicBezTo>
                    <a:pt x="62" y="217"/>
                    <a:pt x="233" y="61"/>
                    <a:pt x="286" y="0"/>
                  </a:cubicBezTo>
                </a:path>
              </a:pathLst>
            </a:custGeom>
            <a:noFill/>
            <a:ln w="936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1" name="CustomShape 28"/>
            <p:cNvSpPr/>
            <p:nvPr/>
          </p:nvSpPr>
          <p:spPr>
            <a:xfrm>
              <a:off x="1081080" y="4581360"/>
              <a:ext cx="194760" cy="423360"/>
            </a:xfrm>
            <a:custGeom>
              <a:avLst/>
              <a:gdLst/>
              <a:ahLst/>
              <a:rect l="l" t="t" r="r" b="b"/>
              <a:pathLst>
                <a:path w="199" h="427">
                  <a:moveTo>
                    <a:pt x="124" y="427"/>
                  </a:moveTo>
                  <a:cubicBezTo>
                    <a:pt x="105" y="404"/>
                    <a:pt x="0" y="363"/>
                    <a:pt x="12" y="292"/>
                  </a:cubicBezTo>
                  <a:cubicBezTo>
                    <a:pt x="24" y="221"/>
                    <a:pt x="160" y="61"/>
                    <a:pt x="199" y="0"/>
                  </a:cubicBezTo>
                </a:path>
              </a:pathLst>
            </a:custGeom>
            <a:noFill/>
            <a:ln w="936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2" name="CustomShape 29"/>
            <p:cNvSpPr/>
            <p:nvPr/>
          </p:nvSpPr>
          <p:spPr>
            <a:xfrm rot="16200000">
              <a:off x="-377640" y="3045240"/>
              <a:ext cx="1496520" cy="283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IN" sz="1200" spc="-1" strike="noStrike">
                  <a:solidFill>
                    <a:srgbClr val="000000"/>
                  </a:solidFill>
                  <a:latin typeface="Times New Roman"/>
                  <a:ea typeface="ＭＳ Ｐゴシック"/>
                </a:rPr>
                <a:t>Revenues ($)</a:t>
              </a:r>
              <a:endParaRPr b="0" lang="en-IN" sz="1200" spc="-1" strike="noStrike">
                <a:latin typeface="Arial"/>
              </a:endParaRPr>
            </a:p>
          </p:txBody>
        </p:sp>
      </p:grpSp>
      <p:sp>
        <p:nvSpPr>
          <p:cNvPr id="533" name="CustomShape 30"/>
          <p:cNvSpPr/>
          <p:nvPr/>
        </p:nvSpPr>
        <p:spPr>
          <a:xfrm>
            <a:off x="3962520" y="4267080"/>
            <a:ext cx="5181120" cy="1904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2160" rIns="92160" tIns="46080" bIns="46080">
            <a:noAutofit/>
          </a:bodyPr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1" lang="en-IN" sz="20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Lifetime 2W=52 wks, delay D=4 wks</a:t>
            </a:r>
            <a:endParaRPr b="0" lang="en-IN" sz="2000" spc="-1" strike="noStrike">
              <a:latin typeface="Arial"/>
            </a:endParaRPr>
          </a:p>
          <a:p>
            <a:pPr lvl="1" marL="743040" indent="-285480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(4*(3*26 –4)/2*26^2) = </a:t>
            </a:r>
            <a:r>
              <a:rPr b="1" lang="en-IN" sz="20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22%</a:t>
            </a:r>
            <a:endParaRPr b="0" lang="en-IN" sz="2000" spc="-1" strike="noStrike">
              <a:latin typeface="Arial"/>
            </a:endParaRPr>
          </a:p>
          <a:p>
            <a:pPr lvl="1" marL="743040" indent="-285480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1" lang="en-IN" sz="20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Lifetime 2W=52 wks, delay D=10 wks</a:t>
            </a:r>
            <a:endParaRPr b="0" lang="en-IN" sz="2000" spc="-1" strike="noStrike">
              <a:latin typeface="Arial"/>
            </a:endParaRPr>
          </a:p>
          <a:p>
            <a:pPr lvl="1" marL="743040" indent="-285480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(10*(3*26 –10)/2*26^2) = </a:t>
            </a:r>
            <a:r>
              <a:rPr b="1" lang="en-IN" sz="20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50%</a:t>
            </a:r>
            <a:endParaRPr b="0" lang="en-IN" sz="2000" spc="-1" strike="noStrike">
              <a:latin typeface="Arial"/>
            </a:endParaRPr>
          </a:p>
          <a:p>
            <a:pPr lvl="1" marL="743040" indent="-285480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1" lang="en-IN" sz="20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Delays are costly!</a:t>
            </a:r>
            <a:endParaRPr b="0" lang="en-IN" sz="2000" spc="-1" strike="noStrike"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479"/>
              </a:spcBef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534" name="CustomShape 31"/>
          <p:cNvSpPr/>
          <p:nvPr/>
        </p:nvSpPr>
        <p:spPr>
          <a:xfrm>
            <a:off x="393480" y="6172200"/>
            <a:ext cx="4878000" cy="227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9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Source: Embedded System Design: Frank Vahid/ Tony Vargis (John Wiley &amp; Sons, Inc.2006)</a:t>
            </a:r>
            <a:endParaRPr b="0" lang="en-IN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" dur="indefinite" restart="never" nodeType="tmRoot">
          <p:childTnLst>
            <p:seq>
              <p:cTn id="9" dur="indefinite" nodeType="mainSeq">
                <p:childTnLst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TextShape 1"/>
          <p:cNvSpPr txBox="1"/>
          <p:nvPr/>
        </p:nvSpPr>
        <p:spPr>
          <a:xfrm>
            <a:off x="457200" y="274680"/>
            <a:ext cx="8229240" cy="86796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NRE and unit cost metrics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6" name="TextShape 2"/>
          <p:cNvSpPr txBox="1"/>
          <p:nvPr/>
        </p:nvSpPr>
        <p:spPr>
          <a:xfrm>
            <a:off x="457200" y="5867280"/>
            <a:ext cx="8229240" cy="7617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But, must also consider time-to-market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CustomShape 3"/>
          <p:cNvSpPr/>
          <p:nvPr/>
        </p:nvSpPr>
        <p:spPr>
          <a:xfrm>
            <a:off x="457200" y="1143000"/>
            <a:ext cx="8305560" cy="1904760"/>
          </a:xfrm>
          <a:prstGeom prst="rect">
            <a:avLst/>
          </a:prstGeom>
          <a:solidFill>
            <a:schemeClr val="bg1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2160" rIns="92160" tIns="46080" bIns="46080">
            <a:noAutofit/>
          </a:bodyPr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Compare technologies by costs -- best depends on quantity</a:t>
            </a:r>
            <a:endParaRPr b="0" lang="en-IN" sz="24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241"/>
              </a:spcBef>
              <a:buClr>
                <a:srgbClr val="000000"/>
              </a:buClr>
              <a:buFont typeface="Symbol" charset="2"/>
              <a:buChar char=""/>
            </a:pPr>
            <a:r>
              <a:rPr b="1" lang="en-IN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Technology A:  NRE=$2,000,   unit=$100</a:t>
            </a:r>
            <a:endParaRPr b="0" lang="en-IN" sz="1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241"/>
              </a:spcBef>
              <a:buClr>
                <a:srgbClr val="000000"/>
              </a:buClr>
              <a:buFont typeface="Symbol" charset="2"/>
              <a:buChar char=""/>
            </a:pPr>
            <a:r>
              <a:rPr b="1" lang="en-IN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Technology B:  NRE=$30,000,  unit=$30</a:t>
            </a:r>
            <a:endParaRPr b="0" lang="en-IN" sz="1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241"/>
              </a:spcBef>
              <a:buClr>
                <a:srgbClr val="000000"/>
              </a:buClr>
              <a:buFont typeface="Symbol" charset="2"/>
              <a:buChar char=""/>
            </a:pPr>
            <a:r>
              <a:rPr b="1" lang="en-IN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Technology C:  NRE=$100,000, unit=$2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538" name="CustomShape 4"/>
          <p:cNvSpPr/>
          <p:nvPr/>
        </p:nvSpPr>
        <p:spPr>
          <a:xfrm>
            <a:off x="546120" y="6400800"/>
            <a:ext cx="4878000" cy="227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9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Source: Embedded System Design: Frank Vahid/ Tony Vargis (John Wiley &amp; Sons, Inc.2002)</a:t>
            </a:r>
            <a:endParaRPr b="0" lang="en-IN" sz="900" spc="-1" strike="noStrike">
              <a:latin typeface="Arial"/>
            </a:endParaRPr>
          </a:p>
        </p:txBody>
      </p:sp>
      <p:pic>
        <p:nvPicPr>
          <p:cNvPr id="539" name="" descr=""/>
          <p:cNvPicPr/>
          <p:nvPr/>
        </p:nvPicPr>
        <p:blipFill>
          <a:blip r:embed="rId1"/>
          <a:stretch/>
        </p:blipFill>
        <p:spPr>
          <a:xfrm>
            <a:off x="914400" y="2971800"/>
            <a:ext cx="6985080" cy="2921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0" dur="indefinite" restart="never" nodeType="tmRoot">
          <p:childTnLst>
            <p:seq>
              <p:cTn id="31" dur="indefinite" nodeType="mainSeq">
                <p:childTnLst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TextShape 1"/>
          <p:cNvSpPr txBox="1"/>
          <p:nvPr/>
        </p:nvSpPr>
        <p:spPr>
          <a:xfrm>
            <a:off x="457200" y="2130480"/>
            <a:ext cx="8152920" cy="146952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800" spc="-1" strike="noStrike">
                <a:solidFill>
                  <a:srgbClr val="ff0000"/>
                </a:solidFill>
                <a:latin typeface="Arial"/>
                <a:ea typeface="ＭＳ Ｐゴシック"/>
              </a:rPr>
              <a:t>Software Engineering… Why we need it?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CustomShape 1"/>
          <p:cNvSpPr/>
          <p:nvPr/>
        </p:nvSpPr>
        <p:spPr>
          <a:xfrm>
            <a:off x="580680" y="1066680"/>
            <a:ext cx="5039280" cy="3162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216000" indent="-216000">
              <a:lnSpc>
                <a:spcPct val="12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Therac 25 : lethal irradiations</a:t>
            </a:r>
            <a:endParaRPr b="0" lang="en-IN" sz="2400" spc="-1" strike="noStrike">
              <a:latin typeface="Arial"/>
            </a:endParaRPr>
          </a:p>
          <a:p>
            <a:pPr marL="216000" indent="-216000">
              <a:lnSpc>
                <a:spcPct val="12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Dharan's Patriot </a:t>
            </a:r>
            <a:endParaRPr b="0" lang="en-IN" sz="2400" spc="-1" strike="noStrike">
              <a:latin typeface="Arial"/>
            </a:endParaRPr>
          </a:p>
          <a:p>
            <a:pPr marL="216000" indent="-216000">
              <a:lnSpc>
                <a:spcPct val="12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Ariane V</a:t>
            </a:r>
            <a:endParaRPr b="0" lang="en-IN" sz="2400" spc="-1" strike="noStrike">
              <a:latin typeface="Arial"/>
            </a:endParaRPr>
          </a:p>
          <a:p>
            <a:pPr marL="216000" indent="-216000">
              <a:lnSpc>
                <a:spcPct val="12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Mars Explorer, Mars Polar Lander</a:t>
            </a:r>
            <a:endParaRPr b="0" lang="en-IN" sz="2400" spc="-1" strike="noStrike">
              <a:latin typeface="Arial"/>
            </a:endParaRPr>
          </a:p>
          <a:p>
            <a:pPr marL="216000" indent="-216000">
              <a:lnSpc>
                <a:spcPct val="12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High-end automobile problems </a:t>
            </a:r>
            <a:endParaRPr b="0" lang="en-IN" sz="2400" spc="-1" strike="noStrike">
              <a:latin typeface="Arial"/>
            </a:endParaRPr>
          </a:p>
          <a:p>
            <a:pPr marL="216000" indent="-216000">
              <a:lnSpc>
                <a:spcPct val="12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Pentium, SMP cpu networks</a:t>
            </a:r>
            <a:endParaRPr b="0" lang="en-IN" sz="2400" spc="-1" strike="noStrike">
              <a:latin typeface="Arial"/>
            </a:endParaRPr>
          </a:p>
          <a:p>
            <a:pPr marL="216000" indent="-216000">
              <a:lnSpc>
                <a:spcPct val="12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Telephone and camera bugs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542" name="CustomShape 2"/>
          <p:cNvSpPr/>
          <p:nvPr/>
        </p:nvSpPr>
        <p:spPr>
          <a:xfrm>
            <a:off x="787680" y="4419720"/>
            <a:ext cx="5730120" cy="601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20000"/>
              </a:lnSpc>
            </a:pPr>
            <a:r>
              <a:rPr b="0" lang="en-IN" sz="2800" spc="-1" strike="noStrike">
                <a:solidFill>
                  <a:srgbClr val="009999"/>
                </a:solidFill>
                <a:latin typeface="Arial"/>
                <a:ea typeface="ＭＳ Ｐゴシック"/>
              </a:rPr>
              <a:t>Bugs grow faster than Moore's law!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543" name="TextShape 3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Enemy number 1 : the bug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4" name="Picture 13" descr="GIF"/>
          <p:cNvPicPr/>
          <p:nvPr/>
        </p:nvPicPr>
        <p:blipFill>
          <a:blip r:embed="rId1"/>
          <a:stretch/>
        </p:blipFill>
        <p:spPr>
          <a:xfrm rot="19303800">
            <a:off x="6552720" y="4495680"/>
            <a:ext cx="2171520" cy="1585440"/>
          </a:xfrm>
          <a:prstGeom prst="rect">
            <a:avLst/>
          </a:prstGeom>
          <a:ln w="9360">
            <a:noFill/>
          </a:ln>
        </p:spPr>
      </p:pic>
      <p:pic>
        <p:nvPicPr>
          <p:cNvPr id="545" name="Picture 16" descr="GIF"/>
          <p:cNvPicPr/>
          <p:nvPr/>
        </p:nvPicPr>
        <p:blipFill>
          <a:blip r:embed="rId2"/>
          <a:stretch/>
        </p:blipFill>
        <p:spPr>
          <a:xfrm>
            <a:off x="7315200" y="2286000"/>
            <a:ext cx="1396800" cy="1676160"/>
          </a:xfrm>
          <a:prstGeom prst="rect">
            <a:avLst/>
          </a:prstGeom>
          <a:ln w="9360">
            <a:noFill/>
          </a:ln>
        </p:spPr>
      </p:pic>
      <p:pic>
        <p:nvPicPr>
          <p:cNvPr id="546" name="Picture 19" descr="GIF"/>
          <p:cNvPicPr/>
          <p:nvPr/>
        </p:nvPicPr>
        <p:blipFill>
          <a:blip r:embed="rId3"/>
          <a:stretch/>
        </p:blipFill>
        <p:spPr>
          <a:xfrm>
            <a:off x="914400" y="5257800"/>
            <a:ext cx="1294920" cy="1257120"/>
          </a:xfrm>
          <a:prstGeom prst="rect">
            <a:avLst/>
          </a:prstGeom>
          <a:ln w="9360">
            <a:noFill/>
          </a:ln>
        </p:spPr>
      </p:pic>
      <p:pic>
        <p:nvPicPr>
          <p:cNvPr id="547" name="Picture 22" descr="GIF"/>
          <p:cNvPicPr/>
          <p:nvPr/>
        </p:nvPicPr>
        <p:blipFill>
          <a:blip r:embed="rId4"/>
          <a:stretch/>
        </p:blipFill>
        <p:spPr>
          <a:xfrm>
            <a:off x="3657600" y="5715000"/>
            <a:ext cx="1676160" cy="51876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8" dur="indefinite" restart="never" nodeType="tmRoot">
          <p:childTnLst>
            <p:seq>
              <p:cTn id="39" dur="indefinite" nodeType="mainSeq">
                <p:childTnLst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TextShape 1"/>
          <p:cNvSpPr txBox="1"/>
          <p:nvPr/>
        </p:nvSpPr>
        <p:spPr>
          <a:xfrm>
            <a:off x="685800" y="7632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Other Important Issues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9" name="CustomShape 2"/>
          <p:cNvSpPr/>
          <p:nvPr/>
        </p:nvSpPr>
        <p:spPr>
          <a:xfrm>
            <a:off x="265680" y="1090440"/>
            <a:ext cx="7765920" cy="4504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Hardware / software partitioning </a:t>
            </a:r>
            <a:endParaRPr b="0" lang="en-IN" sz="2800" spc="-1" strike="noStrike">
              <a:latin typeface="Arial"/>
            </a:endParaRPr>
          </a:p>
          <a:p>
            <a:pPr marL="457200">
              <a:lnSpc>
                <a:spcPct val="115000"/>
              </a:lnSpc>
            </a:pPr>
            <a:r>
              <a:rPr b="0" lang="en-IN" sz="21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Hardware / software source code independence</a:t>
            </a:r>
            <a:endParaRPr b="0" lang="en-IN" sz="2100" spc="-1" strike="noStrike">
              <a:latin typeface="Arial"/>
            </a:endParaRPr>
          </a:p>
          <a:p>
            <a:pPr marL="457200">
              <a:lnSpc>
                <a:spcPct val="115000"/>
              </a:lnSpc>
            </a:pPr>
            <a:r>
              <a:rPr b="0" lang="en-IN" sz="21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Link between programming and performance analysis</a:t>
            </a:r>
            <a:endParaRPr b="0" lang="en-IN" sz="2100" spc="-1" strike="noStrike">
              <a:latin typeface="Arial"/>
            </a:endParaRPr>
          </a:p>
          <a:p>
            <a:pPr marL="457200">
              <a:lnSpc>
                <a:spcPct val="115000"/>
              </a:lnSpc>
            </a:pPr>
            <a:endParaRPr b="0" lang="en-IN" sz="2100" spc="-1" strike="noStrike">
              <a:latin typeface="Arial"/>
            </a:endParaRPr>
          </a:p>
          <a:p>
            <a:pPr marL="457200">
              <a:lnSpc>
                <a:spcPct val="115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Operating Systems / scheduling</a:t>
            </a:r>
            <a:endParaRPr b="0" lang="en-IN" sz="2800" spc="-1" strike="noStrike">
              <a:latin typeface="Arial"/>
            </a:endParaRPr>
          </a:p>
          <a:p>
            <a:pPr marL="457200">
              <a:lnSpc>
                <a:spcPct val="115000"/>
              </a:lnSpc>
            </a:pPr>
            <a:r>
              <a:rPr b="0" lang="en-IN" sz="21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Well-studied field: rate-monotonic, earliest deadline first, etc.</a:t>
            </a:r>
            <a:endParaRPr b="0" lang="en-IN" sz="2100" spc="-1" strike="noStrike">
              <a:latin typeface="Arial"/>
            </a:endParaRPr>
          </a:p>
          <a:p>
            <a:pPr marL="457200">
              <a:lnSpc>
                <a:spcPct val="115000"/>
              </a:lnSpc>
            </a:pPr>
            <a:r>
              <a:rPr b="0" lang="en-IN" sz="21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Newer computation models need less explicit scheduling</a:t>
            </a:r>
            <a:endParaRPr b="0" lang="en-IN" sz="2100" spc="-1" strike="noStrike">
              <a:latin typeface="Arial"/>
            </a:endParaRPr>
          </a:p>
          <a:p>
            <a:pPr marL="457200">
              <a:lnSpc>
                <a:spcPct val="115000"/>
              </a:lnSpc>
            </a:pPr>
            <a:endParaRPr b="0" lang="en-IN" sz="2100" spc="-1" strike="noStrike">
              <a:latin typeface="Arial"/>
            </a:endParaRPr>
          </a:p>
          <a:p>
            <a:pPr marL="457200">
              <a:lnSpc>
                <a:spcPct val="115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Fault tolerance</a:t>
            </a:r>
            <a:endParaRPr b="0" lang="en-IN" sz="2800" spc="-1" strike="noStrike">
              <a:latin typeface="Arial"/>
            </a:endParaRPr>
          </a:p>
          <a:p>
            <a:pPr marL="457200">
              <a:lnSpc>
                <a:spcPct val="115000"/>
              </a:lnSpc>
            </a:pPr>
            <a:r>
              <a:rPr b="0" lang="en-IN" sz="21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Software redundancy, voting algorithms, etc.</a:t>
            </a:r>
            <a:endParaRPr b="0" lang="en-IN" sz="2100" spc="-1" strike="noStrike">
              <a:latin typeface="Arial"/>
            </a:endParaRPr>
          </a:p>
          <a:p>
            <a:pPr marL="457200">
              <a:lnSpc>
                <a:spcPct val="115000"/>
              </a:lnSpc>
            </a:pPr>
            <a:r>
              <a:rPr b="0" lang="en-IN" sz="21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CRCs, TT networks</a:t>
            </a:r>
            <a:endParaRPr b="0" lang="en-IN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TextShape 1"/>
          <p:cNvSpPr txBox="1"/>
          <p:nvPr/>
        </p:nvSpPr>
        <p:spPr>
          <a:xfrm>
            <a:off x="685800" y="15228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How to avoid or control bugs?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1" name="CustomShape 2"/>
          <p:cNvSpPr/>
          <p:nvPr/>
        </p:nvSpPr>
        <p:spPr>
          <a:xfrm>
            <a:off x="374400" y="1116000"/>
            <a:ext cx="8610480" cy="5048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216000" indent="-216000">
              <a:lnSpc>
                <a:spcPct val="11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Traditional : better verification by fancier simulation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endParaRPr b="0" lang="en-IN" sz="2800" spc="-1" strike="noStrike">
              <a:latin typeface="Arial"/>
            </a:endParaRPr>
          </a:p>
          <a:p>
            <a:pPr marL="216000" indent="-216000">
              <a:lnSpc>
                <a:spcPct val="11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Next step : </a:t>
            </a:r>
            <a:r>
              <a:rPr b="0" lang="en-IN" sz="2800" spc="-1" strike="noStrike">
                <a:solidFill>
                  <a:srgbClr val="009999"/>
                </a:solidFill>
                <a:latin typeface="Arial"/>
                <a:ea typeface="ＭＳ Ｐゴシック"/>
              </a:rPr>
              <a:t>better design </a:t>
            </a: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using</a:t>
            </a:r>
            <a:r>
              <a:rPr b="0" lang="en-IN" sz="2800" spc="-1" strike="noStrike">
                <a:solidFill>
                  <a:srgbClr val="009999"/>
                </a:solidFill>
                <a:latin typeface="Arial"/>
                <a:ea typeface="ＭＳ Ｐゴシック"/>
              </a:rPr>
              <a:t> specific techniques</a:t>
            </a:r>
            <a:endParaRPr b="0" lang="en-IN" sz="2800" spc="-1" strike="noStrike">
              <a:latin typeface="Arial"/>
            </a:endParaRPr>
          </a:p>
          <a:p>
            <a:pPr marL="457200">
              <a:lnSpc>
                <a:spcPct val="110000"/>
              </a:lnSpc>
            </a:pPr>
            <a:r>
              <a:rPr b="0" lang="en-IN" sz="23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Better and more reusable specifications</a:t>
            </a:r>
            <a:endParaRPr b="0" lang="en-IN" sz="2300" spc="-1" strike="noStrike">
              <a:latin typeface="Arial"/>
            </a:endParaRPr>
          </a:p>
          <a:p>
            <a:pPr marL="457200">
              <a:lnSpc>
                <a:spcPct val="110000"/>
              </a:lnSpc>
            </a:pPr>
            <a:r>
              <a:rPr b="0" lang="en-IN" sz="23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Simpler computation models, formalisms, semantics</a:t>
            </a:r>
            <a:endParaRPr b="0" lang="en-IN" sz="2300" spc="-1" strike="noStrike">
              <a:latin typeface="Arial"/>
            </a:endParaRPr>
          </a:p>
          <a:p>
            <a:pPr marL="457200">
              <a:lnSpc>
                <a:spcPct val="110000"/>
              </a:lnSpc>
            </a:pPr>
            <a:r>
              <a:rPr b="0" lang="en-IN" sz="23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Reduce architect / designer and customer / provider distance </a:t>
            </a:r>
            <a:endParaRPr b="0" lang="en-IN" sz="2300" spc="-1" strike="noStrike">
              <a:latin typeface="Arial"/>
            </a:endParaRPr>
          </a:p>
          <a:p>
            <a:pPr marL="457200">
              <a:lnSpc>
                <a:spcPct val="110000"/>
              </a:lnSpc>
            </a:pPr>
            <a:r>
              <a:rPr b="0" lang="en-IN" sz="23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Reduce hardware / software distance </a:t>
            </a:r>
            <a:endParaRPr b="0" lang="en-IN" sz="2300" spc="-1" strike="noStrike">
              <a:latin typeface="Arial"/>
            </a:endParaRPr>
          </a:p>
          <a:p>
            <a:pPr marL="457200">
              <a:lnSpc>
                <a:spcPct val="110000"/>
              </a:lnSpc>
            </a:pPr>
            <a:endParaRPr b="0" lang="en-IN" sz="2300" spc="-1" strike="noStrike">
              <a:latin typeface="Arial"/>
            </a:endParaRPr>
          </a:p>
          <a:p>
            <a:pPr marL="457200">
              <a:lnSpc>
                <a:spcPct val="11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Requires </a:t>
            </a:r>
            <a:r>
              <a:rPr b="0" lang="en-IN" sz="2800" spc="-1" strike="noStrike">
                <a:solidFill>
                  <a:srgbClr val="009999"/>
                </a:solidFill>
                <a:latin typeface="Arial"/>
                <a:ea typeface="ＭＳ Ｐゴシック"/>
              </a:rPr>
              <a:t>better tooling</a:t>
            </a:r>
            <a:endParaRPr b="0" lang="en-IN" sz="2800" spc="-1" strike="noStrike">
              <a:latin typeface="Arial"/>
            </a:endParaRPr>
          </a:p>
          <a:p>
            <a:pPr marL="457200">
              <a:lnSpc>
                <a:spcPct val="110000"/>
              </a:lnSpc>
            </a:pPr>
            <a:r>
              <a:rPr b="0" lang="en-IN" sz="23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Higher-level models and synthesis</a:t>
            </a:r>
            <a:endParaRPr b="0" lang="en-IN" sz="2300" spc="-1" strike="noStrike">
              <a:latin typeface="Arial"/>
            </a:endParaRPr>
          </a:p>
          <a:p>
            <a:pPr marL="457200">
              <a:lnSpc>
                <a:spcPct val="110000"/>
              </a:lnSpc>
            </a:pPr>
            <a:r>
              <a:rPr b="0" lang="en-IN" sz="23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Formal property verification / program equivalence</a:t>
            </a:r>
            <a:endParaRPr b="0" lang="en-IN" sz="2300" spc="-1" strike="noStrike">
              <a:latin typeface="Arial"/>
            </a:endParaRPr>
          </a:p>
          <a:p>
            <a:pPr marL="457200">
              <a:lnSpc>
                <a:spcPct val="110000"/>
              </a:lnSpc>
            </a:pPr>
            <a:r>
              <a:rPr b="0" lang="en-IN" sz="23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Certified libraries</a:t>
            </a:r>
            <a:endParaRPr b="0" lang="en-IN" sz="2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TextShape 1"/>
          <p:cNvSpPr txBox="1"/>
          <p:nvPr/>
        </p:nvSpPr>
        <p:spPr>
          <a:xfrm>
            <a:off x="0" y="76320"/>
            <a:ext cx="9143640" cy="76176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Anatomy of Embedded Applications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3" name="CustomShape 2"/>
          <p:cNvSpPr/>
          <p:nvPr/>
        </p:nvSpPr>
        <p:spPr>
          <a:xfrm>
            <a:off x="421200" y="884160"/>
            <a:ext cx="8499240" cy="5919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216000" indent="-216000">
              <a:lnSpc>
                <a:spcPct val="11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b="0" lang="en-IN" sz="2400" spc="-1" strike="noStrike">
                <a:solidFill>
                  <a:srgbClr val="009999"/>
                </a:solidFill>
                <a:latin typeface="Arial"/>
                <a:ea typeface="ＭＳ Ｐゴシック"/>
              </a:rPr>
              <a:t>CC</a:t>
            </a: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: continuous control, signal processing</a:t>
            </a:r>
            <a:endParaRPr b="0" lang="en-IN" sz="2400" spc="-1" strike="noStrike">
              <a:latin typeface="Arial"/>
            </a:endParaRPr>
          </a:p>
          <a:p>
            <a:pPr marL="457200">
              <a:lnSpc>
                <a:spcPct val="110000"/>
              </a:lnSpc>
            </a:pPr>
            <a:r>
              <a:rPr b="0" lang="en-IN" sz="21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Differential equation solving, filters</a:t>
            </a:r>
            <a:endParaRPr b="0" lang="en-IN" sz="2100" spc="-1" strike="noStrike">
              <a:latin typeface="Arial"/>
            </a:endParaRPr>
          </a:p>
          <a:p>
            <a:pPr marL="457200">
              <a:lnSpc>
                <a:spcPct val="110000"/>
              </a:lnSpc>
            </a:pPr>
            <a:r>
              <a:rPr b="0" lang="en-IN" sz="21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Specs and simulation in Matlab / Scilab, manual or automatic code</a:t>
            </a:r>
            <a:endParaRPr b="0" lang="en-IN" sz="2100" spc="-1" strike="noStrike">
              <a:latin typeface="Arial"/>
            </a:endParaRPr>
          </a:p>
          <a:p>
            <a:pPr marL="457200">
              <a:lnSpc>
                <a:spcPct val="110000"/>
              </a:lnSpc>
            </a:pPr>
            <a:endParaRPr b="0" lang="en-IN" sz="2100" spc="-1" strike="noStrike">
              <a:latin typeface="Arial"/>
            </a:endParaRPr>
          </a:p>
          <a:p>
            <a:pPr marL="457200">
              <a:lnSpc>
                <a:spcPct val="11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b="0" lang="en-IN" sz="2400" spc="-1" strike="noStrike">
                <a:solidFill>
                  <a:srgbClr val="009999"/>
                </a:solidFill>
                <a:latin typeface="Arial"/>
                <a:ea typeface="ＭＳ Ｐゴシック"/>
              </a:rPr>
              <a:t>FSM</a:t>
            </a: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: finite state machines, state transition systems</a:t>
            </a:r>
            <a:endParaRPr b="0" lang="en-IN" sz="2400" spc="-1" strike="noStrike">
              <a:latin typeface="Arial"/>
            </a:endParaRPr>
          </a:p>
          <a:p>
            <a:pPr marL="457200">
              <a:lnSpc>
                <a:spcPct val="110000"/>
              </a:lnSpc>
            </a:pPr>
            <a:r>
              <a:rPr b="0" lang="en-IN" sz="21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Discrete control, protocols, networking, drivers, security, etc.</a:t>
            </a:r>
            <a:endParaRPr b="0" lang="en-IN" sz="2100" spc="-1" strike="noStrike">
              <a:latin typeface="Arial"/>
            </a:endParaRPr>
          </a:p>
          <a:p>
            <a:pPr marL="457200">
              <a:lnSpc>
                <a:spcPct val="110000"/>
              </a:lnSpc>
            </a:pPr>
            <a:r>
              <a:rPr b="0" lang="en-IN" sz="21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Flat or hierarchical state machines, manual or automatic code</a:t>
            </a:r>
            <a:endParaRPr b="0" lang="en-IN" sz="2100" spc="-1" strike="noStrike">
              <a:latin typeface="Arial"/>
            </a:endParaRPr>
          </a:p>
          <a:p>
            <a:pPr marL="457200">
              <a:lnSpc>
                <a:spcPct val="110000"/>
              </a:lnSpc>
            </a:pPr>
            <a:endParaRPr b="0" lang="en-IN" sz="2100" spc="-1" strike="noStrike">
              <a:latin typeface="Arial"/>
            </a:endParaRPr>
          </a:p>
          <a:p>
            <a:pPr marL="457200">
              <a:lnSpc>
                <a:spcPct val="11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b="0" lang="en-IN" sz="2400" spc="-1" strike="noStrike">
                <a:solidFill>
                  <a:srgbClr val="009999"/>
                </a:solidFill>
                <a:latin typeface="Arial"/>
                <a:ea typeface="ＭＳ Ｐゴシック"/>
              </a:rPr>
              <a:t>Calc</a:t>
            </a: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: calculation intensive</a:t>
            </a:r>
            <a:endParaRPr b="0" lang="en-IN" sz="2400" spc="-1" strike="noStrike">
              <a:latin typeface="Arial"/>
            </a:endParaRPr>
          </a:p>
          <a:p>
            <a:pPr marL="457200">
              <a:lnSpc>
                <a:spcPct val="110000"/>
              </a:lnSpc>
            </a:pPr>
            <a:r>
              <a:rPr b="0" lang="en-IN" sz="21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Navigation, security, etc. </a:t>
            </a:r>
            <a:endParaRPr b="0" lang="en-IN" sz="2100" spc="-1" strike="noStrike">
              <a:latin typeface="Arial"/>
            </a:endParaRPr>
          </a:p>
          <a:p>
            <a:pPr marL="457200">
              <a:lnSpc>
                <a:spcPct val="110000"/>
              </a:lnSpc>
            </a:pPr>
            <a:r>
              <a:rPr b="0" lang="en-IN" sz="21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C, manual + libraries</a:t>
            </a:r>
            <a:endParaRPr b="0" lang="en-IN" sz="2100" spc="-1" strike="noStrike">
              <a:latin typeface="Arial"/>
            </a:endParaRPr>
          </a:p>
          <a:p>
            <a:pPr marL="457200">
              <a:lnSpc>
                <a:spcPct val="110000"/>
              </a:lnSpc>
            </a:pPr>
            <a:endParaRPr b="0" lang="en-IN" sz="2100" spc="-1" strike="noStrike">
              <a:latin typeface="Arial"/>
            </a:endParaRPr>
          </a:p>
          <a:p>
            <a:pPr marL="457200">
              <a:lnSpc>
                <a:spcPct val="11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b="0" lang="en-IN" sz="2400" spc="-1" strike="noStrike">
                <a:solidFill>
                  <a:srgbClr val="009999"/>
                </a:solidFill>
                <a:latin typeface="Arial"/>
                <a:ea typeface="ＭＳ Ｐゴシック"/>
              </a:rPr>
              <a:t>Web</a:t>
            </a: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: web-like navigation, audio / video streaming</a:t>
            </a:r>
            <a:endParaRPr b="0" lang="en-IN" sz="2400" spc="-1" strike="noStrike">
              <a:latin typeface="Arial"/>
            </a:endParaRPr>
          </a:p>
          <a:p>
            <a:pPr marL="457200">
              <a:lnSpc>
                <a:spcPct val="110000"/>
              </a:lnSpc>
            </a:pPr>
            <a:r>
              <a:rPr b="0" lang="en-IN" sz="21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Consumer electronics, infotainment systems</a:t>
            </a:r>
            <a:endParaRPr b="0" lang="en-IN" sz="2100" spc="-1" strike="noStrike">
              <a:latin typeface="Arial"/>
            </a:endParaRPr>
          </a:p>
          <a:p>
            <a:pPr marL="457200">
              <a:lnSpc>
                <a:spcPct val="110000"/>
              </a:lnSpc>
            </a:pPr>
            <a:r>
              <a:rPr b="0" lang="en-IN" sz="21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Data-flow networks, embedded Java</a:t>
            </a:r>
            <a:endParaRPr b="0" lang="en-IN" sz="2100" spc="-1" strike="noStrike">
              <a:latin typeface="Arial"/>
            </a:endParaRPr>
          </a:p>
          <a:p>
            <a:pPr marL="457200">
              <a:lnSpc>
                <a:spcPct val="110000"/>
              </a:lnSpc>
            </a:pPr>
            <a:endParaRPr b="0" lang="en-IN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TextShape 1"/>
          <p:cNvSpPr txBox="1"/>
          <p:nvPr/>
        </p:nvSpPr>
        <p:spPr>
          <a:xfrm>
            <a:off x="117360" y="222120"/>
            <a:ext cx="8857800" cy="87120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9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BMW 745i : Prelude To  Complexity </a:t>
            </a:r>
            <a:endParaRPr b="0" lang="en-US" sz="3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5" name="Picture 3" descr="v_o_745i_2"/>
          <p:cNvPicPr/>
          <p:nvPr/>
        </p:nvPicPr>
        <p:blipFill>
          <a:blip r:embed="rId1"/>
          <a:stretch/>
        </p:blipFill>
        <p:spPr>
          <a:xfrm>
            <a:off x="669960" y="1031760"/>
            <a:ext cx="7429320" cy="3730320"/>
          </a:xfrm>
          <a:prstGeom prst="rect">
            <a:avLst/>
          </a:prstGeom>
          <a:ln w="9360">
            <a:noFill/>
          </a:ln>
        </p:spPr>
      </p:pic>
      <p:sp>
        <p:nvSpPr>
          <p:cNvPr id="556" name="CustomShape 2"/>
          <p:cNvSpPr/>
          <p:nvPr/>
        </p:nvSpPr>
        <p:spPr>
          <a:xfrm>
            <a:off x="3835440" y="4952880"/>
            <a:ext cx="4212720" cy="1646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0" lang="en-IN" sz="3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Another Life Cycle Example : </a:t>
            </a:r>
            <a:r>
              <a:rPr b="0" lang="en-IN" sz="3600" spc="-1" strike="noStrike">
                <a:solidFill>
                  <a:srgbClr val="009900"/>
                </a:solidFill>
                <a:latin typeface="Arial"/>
                <a:ea typeface="ＭＳ Ｐゴシック"/>
              </a:rPr>
              <a:t>The Software Error</a:t>
            </a:r>
            <a:endParaRPr b="0" lang="en-IN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4" dur="indefinite" restart="never" nodeType="tmRoot">
          <p:childTnLst>
            <p:seq>
              <p:cTn id="45" dur="indefinite" nodeType="mainSeq"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nodeType="withEffect" fill="hold" presetClass="entr" presetID="2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1" dur="18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" dur="6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3" tm="0">
                                          <p:val>
                                            <p:fltVal val="0.5"/>
                                          </p:val>
                                        </p:tav>
                                        <p:tav fmla="y-sin(pi*$)/3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3" dur="664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9" tm="0">
                                          <p:val>
                                            <p:fltVal val="0"/>
                                          </p:val>
                                        </p:tav>
                                        <p:tav fmla="y-sin(pi*$)/9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" dur="332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27" tm="0">
                                          <p:val>
                                            <p:fltVal val="0"/>
                                          </p:val>
                                        </p:tav>
                                        <p:tav fmla="y-sin(pi*$)/27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5" dur="164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81" tm="0">
                                          <p:val>
                                            <p:fltVal val="0"/>
                                          </p:val>
                                        </p:tav>
                                        <p:tav fmla="y-sin(pi*$)/81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" dur="26" fill="hold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" dur="166" fill="hold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 fill="hold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" dur="166" fill="hold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 fill="hold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" dur="166" fill="hold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 fill="hold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" dur="166" fill="hold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TextShape 1"/>
          <p:cNvSpPr txBox="1"/>
          <p:nvPr/>
        </p:nvSpPr>
        <p:spPr>
          <a:xfrm>
            <a:off x="117360" y="222120"/>
            <a:ext cx="8857800" cy="43452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57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External view</a:t>
            </a:r>
            <a:endParaRPr b="0" lang="en-US" sz="5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8" name="TextShape 2"/>
          <p:cNvSpPr txBox="1"/>
          <p:nvPr/>
        </p:nvSpPr>
        <p:spPr>
          <a:xfrm>
            <a:off x="152280" y="4038480"/>
            <a:ext cx="8991360" cy="26445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Rough running engine, possibly stall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Severity: 6 incidents in 5,470 cars with 2 rear endings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“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alleged injury” of BMW passengers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Fault of drunk or inattentive following drivers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9" name="Picture 4" descr="0474_02"/>
          <p:cNvPicPr/>
          <p:nvPr/>
        </p:nvPicPr>
        <p:blipFill>
          <a:blip r:embed="rId1"/>
          <a:stretch/>
        </p:blipFill>
        <p:spPr>
          <a:xfrm>
            <a:off x="2057400" y="1676520"/>
            <a:ext cx="4647960" cy="1922040"/>
          </a:xfrm>
          <a:prstGeom prst="rect">
            <a:avLst/>
          </a:prstGeom>
          <a:ln w="9360">
            <a:noFill/>
          </a:ln>
        </p:spPr>
      </p:pic>
      <p:grpSp>
        <p:nvGrpSpPr>
          <p:cNvPr id="560" name="Group 3"/>
          <p:cNvGrpSpPr/>
          <p:nvPr/>
        </p:nvGrpSpPr>
        <p:grpSpPr>
          <a:xfrm>
            <a:off x="1257480" y="2057400"/>
            <a:ext cx="6786360" cy="369360"/>
            <a:chOff x="1257480" y="2057400"/>
            <a:chExt cx="6786360" cy="369360"/>
          </a:xfrm>
        </p:grpSpPr>
        <p:sp>
          <p:nvSpPr>
            <p:cNvPr id="561" name="CustomShape 4"/>
            <p:cNvSpPr/>
            <p:nvPr/>
          </p:nvSpPr>
          <p:spPr>
            <a:xfrm>
              <a:off x="1257480" y="2057400"/>
              <a:ext cx="6786360" cy="36936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62" name="Group 5"/>
            <p:cNvGrpSpPr/>
            <p:nvPr/>
          </p:nvGrpSpPr>
          <p:grpSpPr>
            <a:xfrm>
              <a:off x="1257480" y="2057400"/>
              <a:ext cx="5179680" cy="369360"/>
              <a:chOff x="1257480" y="2057400"/>
              <a:chExt cx="5179680" cy="369360"/>
            </a:xfrm>
          </p:grpSpPr>
          <p:sp>
            <p:nvSpPr>
              <p:cNvPr id="563" name="CustomShape 6"/>
              <p:cNvSpPr/>
              <p:nvPr/>
            </p:nvSpPr>
            <p:spPr>
              <a:xfrm>
                <a:off x="1257480" y="2057400"/>
                <a:ext cx="5179680" cy="36936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4" name="CustomShape 7"/>
              <p:cNvSpPr/>
              <p:nvPr/>
            </p:nvSpPr>
            <p:spPr>
              <a:xfrm>
                <a:off x="1257480" y="2057400"/>
                <a:ext cx="5179680" cy="36936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565" name="Group 8"/>
          <p:cNvGrpSpPr/>
          <p:nvPr/>
        </p:nvGrpSpPr>
        <p:grpSpPr>
          <a:xfrm>
            <a:off x="3223080" y="1760040"/>
            <a:ext cx="4625280" cy="1581480"/>
            <a:chOff x="3223080" y="1760040"/>
            <a:chExt cx="4625280" cy="1581480"/>
          </a:xfrm>
        </p:grpSpPr>
        <p:sp>
          <p:nvSpPr>
            <p:cNvPr id="566" name="CustomShape 9"/>
            <p:cNvSpPr/>
            <p:nvPr/>
          </p:nvSpPr>
          <p:spPr>
            <a:xfrm>
              <a:off x="4434840" y="2396160"/>
              <a:ext cx="3413520" cy="945360"/>
            </a:xfrm>
            <a:prstGeom prst="wedgeRectCallout">
              <a:avLst>
                <a:gd name="adj1" fmla="val -37833"/>
                <a:gd name="adj2" fmla="val -89306"/>
              </a:avLst>
            </a:prstGeom>
            <a:solidFill>
              <a:schemeClr val="accent1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>
              <a:noAutofit/>
            </a:bodyPr>
            <a:p>
              <a:pPr marL="457200">
                <a:lnSpc>
                  <a:spcPct val="100000"/>
                </a:lnSpc>
                <a:spcBef>
                  <a:spcPts val="400"/>
                </a:spcBef>
              </a:pPr>
              <a:r>
                <a:rPr b="0" lang="en-IN" sz="2000" spc="-1" strike="noStrike">
                  <a:solidFill>
                    <a:srgbClr val="000000"/>
                  </a:solidFill>
                  <a:latin typeface="Times New Roman"/>
                  <a:ea typeface="ＭＳ Ｐゴシック"/>
                </a:rPr>
                <a:t>“</a:t>
              </a:r>
              <a:r>
                <a:rPr b="0" lang="en-IN" sz="2000" spc="-1" strike="noStrike">
                  <a:solidFill>
                    <a:srgbClr val="000000"/>
                  </a:solidFill>
                  <a:latin typeface="Times New Roman"/>
                  <a:ea typeface="ＭＳ Ｐゴシック"/>
                </a:rPr>
                <a:t>Engine malfunction,</a:t>
              </a:r>
              <a:endParaRPr b="0" lang="en-IN" sz="2000" spc="-1" strike="noStrike">
                <a:latin typeface="Arial"/>
              </a:endParaRPr>
            </a:p>
            <a:p>
              <a:pPr marL="457200">
                <a:lnSpc>
                  <a:spcPct val="100000"/>
                </a:lnSpc>
                <a:spcBef>
                  <a:spcPts val="400"/>
                </a:spcBef>
              </a:pPr>
              <a:r>
                <a:rPr b="0" lang="en-IN" sz="2000" spc="-1" strike="noStrike">
                  <a:solidFill>
                    <a:srgbClr val="000000"/>
                  </a:solidFill>
                  <a:latin typeface="Times New Roman"/>
                  <a:ea typeface="ＭＳ Ｐゴシック"/>
                </a:rPr>
                <a:t>drive with moderation”</a:t>
              </a:r>
              <a:endParaRPr b="0" lang="en-IN" sz="2000" spc="-1" strike="noStrike">
                <a:latin typeface="Arial"/>
              </a:endParaRPr>
            </a:p>
            <a:p>
              <a:pPr marL="457200" algn="ctr">
                <a:lnSpc>
                  <a:spcPct val="100000"/>
                </a:lnSpc>
              </a:pPr>
              <a:endParaRPr b="0" lang="en-IN" sz="2000" spc="-1" strike="noStrike">
                <a:latin typeface="Arial"/>
              </a:endParaRPr>
            </a:p>
          </p:txBody>
        </p:sp>
        <p:sp>
          <p:nvSpPr>
            <p:cNvPr id="567" name="CustomShape 10"/>
            <p:cNvSpPr/>
            <p:nvPr/>
          </p:nvSpPr>
          <p:spPr>
            <a:xfrm rot="3291600">
              <a:off x="3301560" y="1796400"/>
              <a:ext cx="249120" cy="307800"/>
            </a:xfrm>
            <a:prstGeom prst="irregularSeal2">
              <a:avLst/>
            </a:prstGeom>
            <a:solidFill>
              <a:srgbClr val="ff3300"/>
            </a:solidFill>
            <a:ln w="93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68" name="CustomShape 11"/>
          <p:cNvSpPr/>
          <p:nvPr/>
        </p:nvSpPr>
        <p:spPr>
          <a:xfrm>
            <a:off x="1335240" y="838080"/>
            <a:ext cx="6298200" cy="823320"/>
          </a:xfrm>
          <a:prstGeom prst="rect">
            <a:avLst/>
          </a:prstGeom>
          <a:solidFill>
            <a:srgbClr val="ff3300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>
            <a:spAutoFit/>
          </a:bodyPr>
          <a:p>
            <a:pPr>
              <a:lnSpc>
                <a:spcPct val="100000"/>
              </a:lnSpc>
            </a:pPr>
            <a:r>
              <a:rPr b="0" i="1" lang="en-IN" sz="2400" spc="-1" strike="noStrike">
                <a:solidFill>
                  <a:srgbClr val="ffffff"/>
                </a:solidFill>
                <a:latin typeface="Times New Roman"/>
                <a:ea typeface="ＭＳ Ｐゴシック"/>
              </a:rPr>
              <a:t>The problem: software error, a desynchronization 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IN" sz="2400" spc="-1" strike="noStrike">
                <a:solidFill>
                  <a:srgbClr val="ffffff"/>
                </a:solidFill>
                <a:latin typeface="Times New Roman"/>
                <a:ea typeface="ＭＳ Ｐゴシック"/>
              </a:rPr>
              <a:t>of the valvetronic motors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4" dur="indefinite" restart="never" nodeType="tmRoot">
          <p:childTnLst>
            <p:seq>
              <p:cTn id="65" dur="indefinite" nodeType="mainSeq">
                <p:childTnLst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Shape 1"/>
          <p:cNvSpPr txBox="1"/>
          <p:nvPr/>
        </p:nvSpPr>
        <p:spPr>
          <a:xfrm>
            <a:off x="457200" y="274680"/>
            <a:ext cx="8229240" cy="5630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Changes Happening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TextShape 2"/>
          <p:cNvSpPr txBox="1"/>
          <p:nvPr/>
        </p:nvSpPr>
        <p:spPr>
          <a:xfrm>
            <a:off x="457200" y="1066680"/>
            <a:ext cx="8686440" cy="53337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3080" indent="-342720">
              <a:lnSpc>
                <a:spcPct val="90000"/>
              </a:lnSpc>
              <a:spcBef>
                <a:spcPts val="720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New ways of designing/delivering computer capability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90000"/>
              </a:lnSpc>
              <a:spcBef>
                <a:spcPts val="60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PCs, mobile phones, etc.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90000"/>
              </a:lnSpc>
              <a:spcBef>
                <a:spcPts val="60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Microsoft gaming sensor Kinect to become eyes/ears of robots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720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Changing structure of electronics &amp; computing industry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90000"/>
              </a:lnSpc>
              <a:spcBef>
                <a:spcPts val="60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Largest manufacturer of cameras?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720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Changing products that people buy as well as the way that they buy and use them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	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90000"/>
              </a:lnSpc>
              <a:spcBef>
                <a:spcPts val="60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Tape-recorder -&gt; Walkman -&gt; digital players -&gt; iPod -&gt; …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90000"/>
              </a:lnSpc>
              <a:spcBef>
                <a:spcPts val="60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Books -&gt; ebooks -&gt; …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90000"/>
              </a:lnSpc>
              <a:spcBef>
                <a:spcPts val="60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Mainframe -&gt; minicomps -&gt; PCs -&gt; servers -&gt; cloud -&gt; services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720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Changing how money made out of delivering value to customers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90000"/>
              </a:lnSpc>
              <a:spcBef>
                <a:spcPts val="60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Products changing into services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90000"/>
              </a:lnSpc>
              <a:spcBef>
                <a:spcPts val="60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Potentially deep &amp; far-ranging effects of energy use &amp; sustainability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6" name="Picture 4" descr=""/>
          <p:cNvPicPr/>
          <p:nvPr/>
        </p:nvPicPr>
        <p:blipFill>
          <a:blip r:embed="rId1"/>
          <a:stretch/>
        </p:blipFill>
        <p:spPr>
          <a:xfrm>
            <a:off x="7615080" y="0"/>
            <a:ext cx="1528560" cy="114264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TextShape 1"/>
          <p:cNvSpPr txBox="1"/>
          <p:nvPr/>
        </p:nvSpPr>
        <p:spPr>
          <a:xfrm>
            <a:off x="285840" y="228600"/>
            <a:ext cx="8857800" cy="106632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57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BMW Cost</a:t>
            </a:r>
            <a:endParaRPr b="0" lang="en-US" sz="5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0" name="TextShape 2"/>
          <p:cNvSpPr txBox="1"/>
          <p:nvPr/>
        </p:nvSpPr>
        <p:spPr>
          <a:xfrm>
            <a:off x="117360" y="1300320"/>
            <a:ext cx="8659440" cy="248868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 repair: Reprogram ECU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Recalls not uncommon in industry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BMW 5,470 cars @ $68,500 = Rev $372 mil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Compare Cost: Recall BMW X5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164,000 units @ $66,800 = Rev $10 bil.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~$5 Million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~$30 per SUV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1" name="Picture 4" descr="0464_01"/>
          <p:cNvPicPr/>
          <p:nvPr/>
        </p:nvPicPr>
        <p:blipFill>
          <a:blip r:embed="rId1"/>
          <a:stretch/>
        </p:blipFill>
        <p:spPr>
          <a:xfrm>
            <a:off x="4038480" y="4635360"/>
            <a:ext cx="4571640" cy="1890360"/>
          </a:xfrm>
          <a:prstGeom prst="rect">
            <a:avLst/>
          </a:prstGeom>
          <a:ln w="9360">
            <a:noFill/>
          </a:ln>
        </p:spPr>
      </p:pic>
      <p:grpSp>
        <p:nvGrpSpPr>
          <p:cNvPr id="572" name="Group 3"/>
          <p:cNvGrpSpPr/>
          <p:nvPr/>
        </p:nvGrpSpPr>
        <p:grpSpPr>
          <a:xfrm>
            <a:off x="1257480" y="2057400"/>
            <a:ext cx="6786360" cy="369360"/>
            <a:chOff x="1257480" y="2057400"/>
            <a:chExt cx="6786360" cy="369360"/>
          </a:xfrm>
        </p:grpSpPr>
        <p:sp>
          <p:nvSpPr>
            <p:cNvPr id="573" name="CustomShape 4"/>
            <p:cNvSpPr/>
            <p:nvPr/>
          </p:nvSpPr>
          <p:spPr>
            <a:xfrm>
              <a:off x="1257480" y="2057400"/>
              <a:ext cx="6786360" cy="36936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74" name="Group 5"/>
            <p:cNvGrpSpPr/>
            <p:nvPr/>
          </p:nvGrpSpPr>
          <p:grpSpPr>
            <a:xfrm>
              <a:off x="1257480" y="2057400"/>
              <a:ext cx="5179680" cy="369360"/>
              <a:chOff x="1257480" y="2057400"/>
              <a:chExt cx="5179680" cy="369360"/>
            </a:xfrm>
          </p:grpSpPr>
          <p:sp>
            <p:nvSpPr>
              <p:cNvPr id="575" name="CustomShape 6"/>
              <p:cNvSpPr/>
              <p:nvPr/>
            </p:nvSpPr>
            <p:spPr>
              <a:xfrm>
                <a:off x="1257480" y="2057400"/>
                <a:ext cx="5179680" cy="36936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6" name="CustomShape 7"/>
              <p:cNvSpPr/>
              <p:nvPr/>
            </p:nvSpPr>
            <p:spPr>
              <a:xfrm>
                <a:off x="1257480" y="2057400"/>
                <a:ext cx="5179680" cy="36936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TextShape 1"/>
          <p:cNvSpPr txBox="1"/>
          <p:nvPr/>
        </p:nvSpPr>
        <p:spPr>
          <a:xfrm>
            <a:off x="117360" y="222120"/>
            <a:ext cx="8857800" cy="37116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   </a:t>
            </a:r>
            <a:r>
              <a:rPr b="0" lang="en-US" sz="3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Bosch EMU For Four Wheeler ( Multi Cylinder)</a:t>
            </a: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8" name="Picture 3" descr="1761_2mg"/>
          <p:cNvPicPr/>
          <p:nvPr/>
        </p:nvPicPr>
        <p:blipFill>
          <a:blip r:embed="rId1"/>
          <a:stretch/>
        </p:blipFill>
        <p:spPr>
          <a:xfrm>
            <a:off x="228600" y="1101600"/>
            <a:ext cx="8686440" cy="5157360"/>
          </a:xfrm>
          <a:prstGeom prst="rect">
            <a:avLst/>
          </a:prstGeom>
          <a:ln w="9360">
            <a:noFill/>
          </a:ln>
        </p:spPr>
      </p:pic>
      <p:sp>
        <p:nvSpPr>
          <p:cNvPr id="579" name="CustomShape 2"/>
          <p:cNvSpPr/>
          <p:nvPr/>
        </p:nvSpPr>
        <p:spPr>
          <a:xfrm>
            <a:off x="325440" y="6373800"/>
            <a:ext cx="4185720" cy="231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3240" rIns="93240" tIns="46800" bIns="46800">
            <a:spAutoFit/>
          </a:bodyPr>
          <a:p>
            <a:pPr>
              <a:lnSpc>
                <a:spcPct val="100000"/>
              </a:lnSpc>
              <a:spcBef>
                <a:spcPts val="451"/>
              </a:spcBef>
            </a:pPr>
            <a:r>
              <a:rPr b="0" lang="en-IN" sz="9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Source: Bosch Brochure : Ref 6</a:t>
            </a:r>
            <a:endParaRPr b="0" lang="en-IN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TextShape 1"/>
          <p:cNvSpPr txBox="1"/>
          <p:nvPr/>
        </p:nvSpPr>
        <p:spPr>
          <a:xfrm>
            <a:off x="685800" y="1066680"/>
            <a:ext cx="7772040" cy="41144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ff0000"/>
                </a:solidFill>
                <a:latin typeface="Arial"/>
                <a:ea typeface="ＭＳ Ｐゴシック"/>
              </a:rPr>
              <a:t>Design Issues</a:t>
            </a:r>
            <a:br/>
            <a:br/>
            <a:r>
              <a:rPr b="0" lang="en-US" sz="3200" spc="-1" strike="noStrike">
                <a:solidFill>
                  <a:srgbClr val="ff0000"/>
                </a:solidFill>
                <a:latin typeface="Arial"/>
                <a:ea typeface="ＭＳ Ｐゴシック"/>
              </a:rPr>
              <a:t>(How do we build these systems?)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Functional Design &amp; Mapping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82" name="Group 2"/>
          <p:cNvGrpSpPr/>
          <p:nvPr/>
        </p:nvGrpSpPr>
        <p:grpSpPr>
          <a:xfrm>
            <a:off x="343080" y="3625920"/>
            <a:ext cx="8313480" cy="2634840"/>
            <a:chOff x="343080" y="3625920"/>
            <a:chExt cx="8313480" cy="2634840"/>
          </a:xfrm>
        </p:grpSpPr>
        <p:grpSp>
          <p:nvGrpSpPr>
            <p:cNvPr id="583" name="Group 3"/>
            <p:cNvGrpSpPr/>
            <p:nvPr/>
          </p:nvGrpSpPr>
          <p:grpSpPr>
            <a:xfrm>
              <a:off x="931320" y="3625920"/>
              <a:ext cx="7725240" cy="2634840"/>
              <a:chOff x="931320" y="3625920"/>
              <a:chExt cx="7725240" cy="2634840"/>
            </a:xfrm>
          </p:grpSpPr>
          <p:sp>
            <p:nvSpPr>
              <p:cNvPr id="584" name="Line 4"/>
              <p:cNvSpPr/>
              <p:nvPr/>
            </p:nvSpPr>
            <p:spPr>
              <a:xfrm>
                <a:off x="3432960" y="5775480"/>
                <a:ext cx="0" cy="485280"/>
              </a:xfrm>
              <a:prstGeom prst="line">
                <a:avLst/>
              </a:prstGeom>
              <a:ln w="57240">
                <a:solidFill>
                  <a:srgbClr val="99663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5" name="Line 5"/>
              <p:cNvSpPr/>
              <p:nvPr/>
            </p:nvSpPr>
            <p:spPr>
              <a:xfrm>
                <a:off x="1372680" y="5775480"/>
                <a:ext cx="0" cy="485280"/>
              </a:xfrm>
              <a:prstGeom prst="line">
                <a:avLst/>
              </a:prstGeom>
              <a:ln w="57240">
                <a:solidFill>
                  <a:srgbClr val="99663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6" name="Line 6"/>
              <p:cNvSpPr/>
              <p:nvPr/>
            </p:nvSpPr>
            <p:spPr>
              <a:xfrm>
                <a:off x="1740600" y="5359320"/>
                <a:ext cx="294120" cy="0"/>
              </a:xfrm>
              <a:prstGeom prst="line">
                <a:avLst/>
              </a:prstGeom>
              <a:ln w="57240">
                <a:solidFill>
                  <a:srgbClr val="99663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7" name="Line 7"/>
              <p:cNvSpPr/>
              <p:nvPr/>
            </p:nvSpPr>
            <p:spPr>
              <a:xfrm>
                <a:off x="2770560" y="5359320"/>
                <a:ext cx="294480" cy="0"/>
              </a:xfrm>
              <a:prstGeom prst="line">
                <a:avLst/>
              </a:prstGeom>
              <a:ln w="57240">
                <a:solidFill>
                  <a:srgbClr val="99663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8" name="Line 8"/>
              <p:cNvSpPr/>
              <p:nvPr/>
            </p:nvSpPr>
            <p:spPr>
              <a:xfrm>
                <a:off x="7184880" y="5983560"/>
                <a:ext cx="0" cy="277200"/>
              </a:xfrm>
              <a:prstGeom prst="line">
                <a:avLst/>
              </a:prstGeom>
              <a:ln w="57240">
                <a:solidFill>
                  <a:srgbClr val="99663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9" name="Line 9"/>
              <p:cNvSpPr/>
              <p:nvPr/>
            </p:nvSpPr>
            <p:spPr>
              <a:xfrm>
                <a:off x="4609800" y="5775480"/>
                <a:ext cx="0" cy="485280"/>
              </a:xfrm>
              <a:prstGeom prst="line">
                <a:avLst/>
              </a:prstGeom>
              <a:ln w="57240">
                <a:solidFill>
                  <a:srgbClr val="99663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0" name="CustomShape 10"/>
              <p:cNvSpPr/>
              <p:nvPr/>
            </p:nvSpPr>
            <p:spPr>
              <a:xfrm>
                <a:off x="1005120" y="4943520"/>
                <a:ext cx="735480" cy="831960"/>
              </a:xfrm>
              <a:prstGeom prst="rect">
                <a:avLst/>
              </a:prstGeom>
              <a:solidFill>
                <a:srgbClr val="ff9966"/>
              </a:solidFill>
              <a:ln w="381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IN" sz="18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HW1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591" name="CustomShape 11"/>
              <p:cNvSpPr/>
              <p:nvPr/>
            </p:nvSpPr>
            <p:spPr>
              <a:xfrm>
                <a:off x="2035080" y="4943520"/>
                <a:ext cx="735480" cy="831960"/>
              </a:xfrm>
              <a:prstGeom prst="rect">
                <a:avLst/>
              </a:prstGeom>
              <a:solidFill>
                <a:srgbClr val="ff9966"/>
              </a:solidFill>
              <a:ln w="381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IN" sz="18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HW2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592" name="CustomShape 12"/>
              <p:cNvSpPr/>
              <p:nvPr/>
            </p:nvSpPr>
            <p:spPr>
              <a:xfrm>
                <a:off x="3065040" y="4943520"/>
                <a:ext cx="735480" cy="831960"/>
              </a:xfrm>
              <a:prstGeom prst="rect">
                <a:avLst/>
              </a:prstGeom>
              <a:solidFill>
                <a:srgbClr val="ff9966"/>
              </a:solidFill>
              <a:ln w="381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IN" sz="18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HW3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593" name="Line 13"/>
              <p:cNvSpPr/>
              <p:nvPr/>
            </p:nvSpPr>
            <p:spPr>
              <a:xfrm>
                <a:off x="931320" y="6260760"/>
                <a:ext cx="7725240" cy="0"/>
              </a:xfrm>
              <a:prstGeom prst="line">
                <a:avLst/>
              </a:prstGeom>
              <a:ln w="57240">
                <a:solidFill>
                  <a:srgbClr val="996633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4" name="CustomShape 14"/>
              <p:cNvSpPr/>
              <p:nvPr/>
            </p:nvSpPr>
            <p:spPr>
              <a:xfrm>
                <a:off x="5787360" y="3625920"/>
                <a:ext cx="2868840" cy="2357640"/>
              </a:xfrm>
              <a:prstGeom prst="rect">
                <a:avLst/>
              </a:prstGeom>
              <a:solidFill>
                <a:srgbClr val="ff9966"/>
              </a:solidFill>
              <a:ln w="381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5" name="CustomShape 15"/>
              <p:cNvSpPr/>
              <p:nvPr/>
            </p:nvSpPr>
            <p:spPr>
              <a:xfrm>
                <a:off x="4242240" y="4943520"/>
                <a:ext cx="735480" cy="831960"/>
              </a:xfrm>
              <a:prstGeom prst="rect">
                <a:avLst/>
              </a:prstGeom>
              <a:solidFill>
                <a:srgbClr val="ff9966"/>
              </a:solidFill>
              <a:ln w="381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IN" sz="18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HW4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596" name="CustomShape 16"/>
              <p:cNvSpPr/>
              <p:nvPr/>
            </p:nvSpPr>
            <p:spPr>
              <a:xfrm>
                <a:off x="5934600" y="5498280"/>
                <a:ext cx="2574720" cy="346320"/>
              </a:xfrm>
              <a:prstGeom prst="rect">
                <a:avLst/>
              </a:prstGeom>
              <a:solidFill>
                <a:schemeClr val="accent1"/>
              </a:solidFill>
              <a:ln w="381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IN" sz="18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Hardware Interface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597" name="CustomShape 17"/>
              <p:cNvSpPr/>
              <p:nvPr/>
            </p:nvSpPr>
            <p:spPr>
              <a:xfrm>
                <a:off x="5934600" y="5151600"/>
                <a:ext cx="2574720" cy="346320"/>
              </a:xfrm>
              <a:prstGeom prst="rect">
                <a:avLst/>
              </a:prstGeom>
              <a:solidFill>
                <a:srgbClr val="99ff99">
                  <a:alpha val="51000"/>
                </a:srgbClr>
              </a:solidFill>
              <a:ln w="381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IN" sz="1800" spc="-1" strike="noStrike">
                    <a:solidFill>
                      <a:srgbClr val="ffffff"/>
                    </a:solidFill>
                    <a:latin typeface="Arial"/>
                    <a:ea typeface="ＭＳ Ｐゴシック"/>
                  </a:rPr>
                  <a:t>RTOS/Drivers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598" name="CustomShape 18"/>
              <p:cNvSpPr/>
              <p:nvPr/>
            </p:nvSpPr>
            <p:spPr>
              <a:xfrm>
                <a:off x="5934600" y="3764520"/>
                <a:ext cx="2574720" cy="1386720"/>
              </a:xfrm>
              <a:prstGeom prst="rect">
                <a:avLst/>
              </a:prstGeom>
              <a:solidFill>
                <a:srgbClr val="ffffcc"/>
              </a:solidFill>
              <a:ln w="381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9" name="CustomShape 19"/>
              <p:cNvSpPr/>
              <p:nvPr/>
            </p:nvSpPr>
            <p:spPr>
              <a:xfrm>
                <a:off x="5934600" y="3764520"/>
                <a:ext cx="514800" cy="1386720"/>
              </a:xfrm>
              <a:prstGeom prst="rect">
                <a:avLst/>
              </a:prstGeom>
              <a:solidFill>
                <a:srgbClr val="99ff99"/>
              </a:solidFill>
              <a:ln w="381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0" name="CustomShape 20"/>
              <p:cNvSpPr/>
              <p:nvPr/>
            </p:nvSpPr>
            <p:spPr>
              <a:xfrm>
                <a:off x="6449400" y="3764520"/>
                <a:ext cx="514800" cy="1386720"/>
              </a:xfrm>
              <a:prstGeom prst="rect">
                <a:avLst/>
              </a:prstGeom>
              <a:solidFill>
                <a:srgbClr val="99ff99"/>
              </a:solidFill>
              <a:ln w="381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1" name="CustomShape 21"/>
              <p:cNvSpPr/>
              <p:nvPr/>
            </p:nvSpPr>
            <p:spPr>
              <a:xfrm>
                <a:off x="6964560" y="3764520"/>
                <a:ext cx="514800" cy="1386720"/>
              </a:xfrm>
              <a:prstGeom prst="rect">
                <a:avLst/>
              </a:prstGeom>
              <a:solidFill>
                <a:srgbClr val="99ff99"/>
              </a:solidFill>
              <a:ln w="381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2" name="CustomShape 22"/>
              <p:cNvSpPr/>
              <p:nvPr/>
            </p:nvSpPr>
            <p:spPr>
              <a:xfrm>
                <a:off x="7479360" y="3764520"/>
                <a:ext cx="514800" cy="1386720"/>
              </a:xfrm>
              <a:prstGeom prst="rect">
                <a:avLst/>
              </a:prstGeom>
              <a:solidFill>
                <a:srgbClr val="99ff99"/>
              </a:solidFill>
              <a:ln w="381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3" name="CustomShape 23"/>
              <p:cNvSpPr/>
              <p:nvPr/>
            </p:nvSpPr>
            <p:spPr>
              <a:xfrm>
                <a:off x="7994520" y="3764520"/>
                <a:ext cx="514800" cy="1386720"/>
              </a:xfrm>
              <a:prstGeom prst="rect">
                <a:avLst/>
              </a:prstGeom>
              <a:solidFill>
                <a:srgbClr val="99ff99"/>
              </a:solidFill>
              <a:ln w="3816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4" name="CustomShape 24"/>
              <p:cNvSpPr/>
              <p:nvPr/>
            </p:nvSpPr>
            <p:spPr>
              <a:xfrm rot="16200000">
                <a:off x="7788960" y="4322520"/>
                <a:ext cx="902520" cy="333720"/>
              </a:xfrm>
              <a:prstGeom prst="rect">
                <a:avLst/>
              </a:prstGeom>
              <a:noFill/>
              <a:ln w="381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799"/>
                  </a:spcBef>
                </a:pPr>
                <a:r>
                  <a:rPr b="1" lang="en-IN" sz="1600" spc="-1" strike="noStrike">
                    <a:solidFill>
                      <a:srgbClr val="cc9900"/>
                    </a:solidFill>
                    <a:latin typeface="Arial"/>
                    <a:ea typeface="ＭＳ Ｐゴシック"/>
                  </a:rPr>
                  <a:t>Thread</a:t>
                </a:r>
                <a:endParaRPr b="0" lang="en-IN" sz="1600" spc="-1" strike="noStrike">
                  <a:latin typeface="Arial"/>
                </a:endParaRPr>
              </a:p>
            </p:txBody>
          </p:sp>
        </p:grpSp>
        <p:sp>
          <p:nvSpPr>
            <p:cNvPr id="605" name="CustomShape 25"/>
            <p:cNvSpPr/>
            <p:nvPr/>
          </p:nvSpPr>
          <p:spPr>
            <a:xfrm>
              <a:off x="343080" y="4001040"/>
              <a:ext cx="2427480" cy="943920"/>
            </a:xfrm>
            <a:prstGeom prst="rect">
              <a:avLst/>
            </a:prstGeom>
            <a:noFill/>
            <a:ln w="381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ctr">
                <a:lnSpc>
                  <a:spcPct val="100000"/>
                </a:lnSpc>
                <a:spcBef>
                  <a:spcPts val="1400"/>
                </a:spcBef>
              </a:pPr>
              <a:r>
                <a:rPr b="0" lang="en-IN" sz="2800" spc="-1" strike="noStrike">
                  <a:solidFill>
                    <a:srgbClr val="008080"/>
                  </a:solidFill>
                  <a:latin typeface="Times New Roman"/>
                  <a:ea typeface="ＭＳ Ｐゴシック"/>
                </a:rPr>
                <a:t>Architectural</a:t>
              </a:r>
              <a:br/>
              <a:r>
                <a:rPr b="0" lang="en-IN" sz="2800" spc="-1" strike="noStrike">
                  <a:solidFill>
                    <a:srgbClr val="008080"/>
                  </a:solidFill>
                  <a:latin typeface="Times New Roman"/>
                  <a:ea typeface="ＭＳ Ｐゴシック"/>
                </a:rPr>
                <a:t>Design</a:t>
              </a:r>
              <a:endParaRPr b="0" lang="en-IN" sz="2800" spc="-1" strike="noStrike">
                <a:latin typeface="Arial"/>
              </a:endParaRPr>
            </a:p>
          </p:txBody>
        </p:sp>
      </p:grpSp>
      <p:grpSp>
        <p:nvGrpSpPr>
          <p:cNvPr id="606" name="Group 26"/>
          <p:cNvGrpSpPr/>
          <p:nvPr/>
        </p:nvGrpSpPr>
        <p:grpSpPr>
          <a:xfrm>
            <a:off x="458640" y="1554120"/>
            <a:ext cx="8000640" cy="1999800"/>
            <a:chOff x="458640" y="1554120"/>
            <a:chExt cx="8000640" cy="1999800"/>
          </a:xfrm>
        </p:grpSpPr>
        <p:grpSp>
          <p:nvGrpSpPr>
            <p:cNvPr id="607" name="Group 27"/>
            <p:cNvGrpSpPr/>
            <p:nvPr/>
          </p:nvGrpSpPr>
          <p:grpSpPr>
            <a:xfrm>
              <a:off x="458640" y="1554120"/>
              <a:ext cx="5371920" cy="1999800"/>
              <a:chOff x="458640" y="1554120"/>
              <a:chExt cx="5371920" cy="1999800"/>
            </a:xfrm>
          </p:grpSpPr>
          <p:sp>
            <p:nvSpPr>
              <p:cNvPr id="608" name="CustomShape 28"/>
              <p:cNvSpPr/>
              <p:nvPr/>
            </p:nvSpPr>
            <p:spPr>
              <a:xfrm>
                <a:off x="458640" y="1755360"/>
                <a:ext cx="1104480" cy="686520"/>
              </a:xfrm>
              <a:prstGeom prst="ellipse">
                <a:avLst/>
              </a:prstGeom>
              <a:solidFill>
                <a:srgbClr val="ffffcc"/>
              </a:solidFill>
              <a:ln w="28440">
                <a:solidFill>
                  <a:srgbClr val="cc99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IN" sz="1800" spc="-1" strike="noStrike">
                    <a:solidFill>
                      <a:srgbClr val="000099"/>
                    </a:solidFill>
                    <a:latin typeface="Arial"/>
                    <a:ea typeface="ＭＳ Ｐゴシック"/>
                  </a:rPr>
                  <a:t>F1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609" name="CustomShape 29"/>
              <p:cNvSpPr/>
              <p:nvPr/>
            </p:nvSpPr>
            <p:spPr>
              <a:xfrm>
                <a:off x="1974960" y="1554120"/>
                <a:ext cx="1104480" cy="686520"/>
              </a:xfrm>
              <a:prstGeom prst="ellipse">
                <a:avLst/>
              </a:prstGeom>
              <a:solidFill>
                <a:srgbClr val="ffffcc"/>
              </a:solidFill>
              <a:ln w="28440">
                <a:solidFill>
                  <a:srgbClr val="cc99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IN" sz="1800" spc="-1" strike="noStrike">
                    <a:solidFill>
                      <a:srgbClr val="000099"/>
                    </a:solidFill>
                    <a:latin typeface="Arial"/>
                    <a:ea typeface="ＭＳ Ｐゴシック"/>
                  </a:rPr>
                  <a:t>F2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610" name="CustomShape 30"/>
              <p:cNvSpPr/>
              <p:nvPr/>
            </p:nvSpPr>
            <p:spPr>
              <a:xfrm>
                <a:off x="1550880" y="2867400"/>
                <a:ext cx="1104480" cy="686520"/>
              </a:xfrm>
              <a:prstGeom prst="ellipse">
                <a:avLst/>
              </a:prstGeom>
              <a:solidFill>
                <a:srgbClr val="ffffcc"/>
              </a:solidFill>
              <a:ln w="28440">
                <a:solidFill>
                  <a:srgbClr val="cc99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IN" sz="1800" spc="-1" strike="noStrike">
                    <a:solidFill>
                      <a:srgbClr val="000099"/>
                    </a:solidFill>
                    <a:latin typeface="Arial"/>
                    <a:ea typeface="ＭＳ Ｐゴシック"/>
                  </a:rPr>
                  <a:t>F3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611" name="CustomShape 31"/>
              <p:cNvSpPr/>
              <p:nvPr/>
            </p:nvSpPr>
            <p:spPr>
              <a:xfrm>
                <a:off x="3373560" y="2464920"/>
                <a:ext cx="1104480" cy="686520"/>
              </a:xfrm>
              <a:prstGeom prst="ellipse">
                <a:avLst/>
              </a:prstGeom>
              <a:solidFill>
                <a:srgbClr val="ffffcc"/>
              </a:solidFill>
              <a:ln w="28440">
                <a:solidFill>
                  <a:srgbClr val="cc99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IN" sz="1800" spc="-1" strike="noStrike">
                    <a:solidFill>
                      <a:srgbClr val="000099"/>
                    </a:solidFill>
                    <a:latin typeface="Arial"/>
                    <a:ea typeface="ＭＳ Ｐゴシック"/>
                  </a:rPr>
                  <a:t>F4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612" name="CustomShape 32"/>
              <p:cNvSpPr/>
              <p:nvPr/>
            </p:nvSpPr>
            <p:spPr>
              <a:xfrm>
                <a:off x="4726080" y="1729800"/>
                <a:ext cx="1104480" cy="686520"/>
              </a:xfrm>
              <a:prstGeom prst="ellipse">
                <a:avLst/>
              </a:prstGeom>
              <a:solidFill>
                <a:srgbClr val="ffffcc"/>
              </a:solidFill>
              <a:ln w="28440">
                <a:solidFill>
                  <a:srgbClr val="cc99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IN" sz="1800" spc="-1" strike="noStrike">
                    <a:solidFill>
                      <a:srgbClr val="000099"/>
                    </a:solidFill>
                    <a:latin typeface="Arial"/>
                    <a:ea typeface="ＭＳ Ｐゴシック"/>
                  </a:rPr>
                  <a:t>F5</a:t>
                </a:r>
                <a:endParaRPr b="0" lang="en-IN" sz="1800" spc="-1" strike="noStrike">
                  <a:latin typeface="Arial"/>
                </a:endParaRPr>
              </a:p>
            </p:txBody>
          </p:sp>
          <p:sp>
            <p:nvSpPr>
              <p:cNvPr id="613" name="CustomShape 33"/>
              <p:cNvSpPr/>
              <p:nvPr/>
            </p:nvSpPr>
            <p:spPr>
              <a:xfrm>
                <a:off x="3094200" y="1897560"/>
                <a:ext cx="1617480" cy="175320"/>
              </a:xfrm>
              <a:prstGeom prst="curvedConnector3">
                <a:avLst>
                  <a:gd name="adj1" fmla="val 49949"/>
                </a:avLst>
              </a:prstGeom>
              <a:noFill/>
              <a:ln w="38160">
                <a:solidFill>
                  <a:schemeClr val="tx1"/>
                </a:solidFill>
                <a:round/>
                <a:headEnd len="sm" type="stealth" w="lg"/>
                <a:tailEnd len="sm" type="stealth" w="lg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4" name="CustomShape 34"/>
              <p:cNvSpPr/>
              <p:nvPr/>
            </p:nvSpPr>
            <p:spPr>
              <a:xfrm flipH="1" rot="16200000">
                <a:off x="897120" y="2570040"/>
                <a:ext cx="753840" cy="525240"/>
              </a:xfrm>
              <a:prstGeom prst="curvedConnector2">
                <a:avLst/>
              </a:prstGeom>
              <a:noFill/>
              <a:ln w="38160">
                <a:solidFill>
                  <a:schemeClr val="tx1"/>
                </a:solidFill>
                <a:round/>
                <a:tailEnd len="sm" type="stealth" w="lg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5" name="CustomShape 35"/>
              <p:cNvSpPr/>
              <p:nvPr/>
            </p:nvSpPr>
            <p:spPr>
              <a:xfrm rot="16200000">
                <a:off x="2017080" y="2341800"/>
                <a:ext cx="597240" cy="423360"/>
              </a:xfrm>
              <a:prstGeom prst="curvedConnector3">
                <a:avLst>
                  <a:gd name="adj1" fmla="val 50000"/>
                </a:avLst>
              </a:prstGeom>
              <a:noFill/>
              <a:ln w="38160">
                <a:solidFill>
                  <a:schemeClr val="tx1"/>
                </a:solidFill>
                <a:round/>
                <a:tailEnd len="sm" type="stealth" w="lg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6" name="CustomShape 36"/>
              <p:cNvSpPr/>
              <p:nvPr/>
            </p:nvSpPr>
            <p:spPr>
              <a:xfrm flipV="1">
                <a:off x="2670120" y="2807280"/>
                <a:ext cx="688680" cy="402120"/>
              </a:xfrm>
              <a:prstGeom prst="curvedConnector3">
                <a:avLst>
                  <a:gd name="adj1" fmla="val 50000"/>
                </a:avLst>
              </a:prstGeom>
              <a:noFill/>
              <a:ln w="38160">
                <a:solidFill>
                  <a:schemeClr val="tx1"/>
                </a:solidFill>
                <a:round/>
                <a:tailEnd len="sm" type="stealth" w="lg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7" name="CustomShape 37"/>
              <p:cNvSpPr/>
              <p:nvPr/>
            </p:nvSpPr>
            <p:spPr>
              <a:xfrm flipH="1" rot="5400000">
                <a:off x="1257840" y="2499840"/>
                <a:ext cx="597240" cy="310680"/>
              </a:xfrm>
              <a:prstGeom prst="curvedConnector3">
                <a:avLst>
                  <a:gd name="adj1" fmla="val 50000"/>
                </a:avLst>
              </a:prstGeom>
              <a:noFill/>
              <a:ln w="38160">
                <a:solidFill>
                  <a:schemeClr val="tx1"/>
                </a:solidFill>
                <a:round/>
                <a:tailEnd len="sm" type="stealth" w="lg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8" name="CustomShape 38"/>
              <p:cNvSpPr/>
              <p:nvPr/>
            </p:nvSpPr>
            <p:spPr>
              <a:xfrm flipV="1">
                <a:off x="1577880" y="1897560"/>
                <a:ext cx="382320" cy="200880"/>
              </a:xfrm>
              <a:prstGeom prst="curvedConnector3">
                <a:avLst>
                  <a:gd name="adj1" fmla="val 49792"/>
                </a:avLst>
              </a:prstGeom>
              <a:noFill/>
              <a:ln w="38160">
                <a:solidFill>
                  <a:schemeClr val="tx1"/>
                </a:solidFill>
                <a:round/>
                <a:tailEnd len="sm" type="stealth" w="lg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9" name="CustomShape 39"/>
              <p:cNvSpPr/>
              <p:nvPr/>
            </p:nvSpPr>
            <p:spPr>
              <a:xfrm rot="5400000">
                <a:off x="3367080" y="1558080"/>
                <a:ext cx="1036440" cy="2784240"/>
              </a:xfrm>
              <a:prstGeom prst="curvedConnector3">
                <a:avLst>
                  <a:gd name="adj1" fmla="val 130509"/>
                </a:avLst>
              </a:prstGeom>
              <a:noFill/>
              <a:ln w="38160">
                <a:solidFill>
                  <a:schemeClr val="tx1"/>
                </a:solidFill>
                <a:round/>
                <a:tailEnd len="sm" type="stealth" w="lg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0" name="CustomShape 40"/>
              <p:cNvSpPr/>
              <p:nvPr/>
            </p:nvSpPr>
            <p:spPr>
              <a:xfrm flipH="1" rot="5400000">
                <a:off x="3029040" y="2043720"/>
                <a:ext cx="396000" cy="617040"/>
              </a:xfrm>
              <a:prstGeom prst="curvedConnector3">
                <a:avLst>
                  <a:gd name="adj1" fmla="val 50000"/>
                </a:avLst>
              </a:prstGeom>
              <a:noFill/>
              <a:ln w="38160">
                <a:solidFill>
                  <a:schemeClr val="tx1"/>
                </a:solidFill>
                <a:round/>
                <a:headEnd len="sm" type="stealth" w="lg"/>
                <a:tailEnd len="sm" type="stealth" w="lg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21" name="CustomShape 41"/>
            <p:cNvSpPr/>
            <p:nvPr/>
          </p:nvSpPr>
          <p:spPr>
            <a:xfrm>
              <a:off x="5106960" y="1558080"/>
              <a:ext cx="3352320" cy="943920"/>
            </a:xfrm>
            <a:prstGeom prst="rect">
              <a:avLst/>
            </a:prstGeom>
            <a:noFill/>
            <a:ln w="381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ctr">
                <a:lnSpc>
                  <a:spcPct val="100000"/>
                </a:lnSpc>
                <a:spcBef>
                  <a:spcPts val="1400"/>
                </a:spcBef>
              </a:pPr>
              <a:r>
                <a:rPr b="0" lang="en-IN" sz="2800" spc="-1" strike="noStrike">
                  <a:solidFill>
                    <a:srgbClr val="008080"/>
                  </a:solidFill>
                  <a:latin typeface="Times New Roman"/>
                  <a:ea typeface="ＭＳ Ｐゴシック"/>
                </a:rPr>
                <a:t>Functional</a:t>
              </a:r>
              <a:br/>
              <a:r>
                <a:rPr b="0" lang="en-IN" sz="2800" spc="-1" strike="noStrike">
                  <a:solidFill>
                    <a:srgbClr val="008080"/>
                  </a:solidFill>
                  <a:latin typeface="Times New Roman"/>
                  <a:ea typeface="ＭＳ Ｐゴシック"/>
                </a:rPr>
                <a:t>Design</a:t>
              </a:r>
              <a:endParaRPr b="0" lang="en-IN" sz="2800" spc="-1" strike="noStrike">
                <a:latin typeface="Arial"/>
              </a:endParaRPr>
            </a:p>
          </p:txBody>
        </p:sp>
      </p:grpSp>
      <p:grpSp>
        <p:nvGrpSpPr>
          <p:cNvPr id="622" name="Group 42"/>
          <p:cNvGrpSpPr/>
          <p:nvPr/>
        </p:nvGrpSpPr>
        <p:grpSpPr>
          <a:xfrm>
            <a:off x="254160" y="1973160"/>
            <a:ext cx="6235200" cy="4221000"/>
            <a:chOff x="254160" y="1973160"/>
            <a:chExt cx="6235200" cy="4221000"/>
          </a:xfrm>
        </p:grpSpPr>
        <p:sp>
          <p:nvSpPr>
            <p:cNvPr id="623" name="CustomShape 43"/>
            <p:cNvSpPr/>
            <p:nvPr/>
          </p:nvSpPr>
          <p:spPr>
            <a:xfrm>
              <a:off x="254160" y="2882520"/>
              <a:ext cx="967680" cy="3311640"/>
            </a:xfrm>
            <a:custGeom>
              <a:avLst/>
              <a:gdLst/>
              <a:ahLst/>
              <a:rect l="l" t="t" r="r" b="b"/>
              <a:pathLst>
                <a:path w="611" h="2075">
                  <a:moveTo>
                    <a:pt x="522" y="0"/>
                  </a:moveTo>
                  <a:cubicBezTo>
                    <a:pt x="375" y="112"/>
                    <a:pt x="304" y="241"/>
                    <a:pt x="218" y="400"/>
                  </a:cubicBezTo>
                  <a:cubicBezTo>
                    <a:pt x="163" y="502"/>
                    <a:pt x="97" y="600"/>
                    <a:pt x="63" y="712"/>
                  </a:cubicBezTo>
                  <a:cubicBezTo>
                    <a:pt x="50" y="810"/>
                    <a:pt x="64" y="728"/>
                    <a:pt x="48" y="786"/>
                  </a:cubicBezTo>
                  <a:cubicBezTo>
                    <a:pt x="43" y="806"/>
                    <a:pt x="33" y="845"/>
                    <a:pt x="33" y="845"/>
                  </a:cubicBezTo>
                  <a:cubicBezTo>
                    <a:pt x="21" y="1002"/>
                    <a:pt x="0" y="1206"/>
                    <a:pt x="48" y="1356"/>
                  </a:cubicBezTo>
                  <a:cubicBezTo>
                    <a:pt x="66" y="1473"/>
                    <a:pt x="96" y="1581"/>
                    <a:pt x="144" y="1689"/>
                  </a:cubicBezTo>
                  <a:cubicBezTo>
                    <a:pt x="149" y="1701"/>
                    <a:pt x="155" y="1713"/>
                    <a:pt x="159" y="1726"/>
                  </a:cubicBezTo>
                  <a:cubicBezTo>
                    <a:pt x="162" y="1736"/>
                    <a:pt x="163" y="1746"/>
                    <a:pt x="167" y="1756"/>
                  </a:cubicBezTo>
                  <a:cubicBezTo>
                    <a:pt x="196" y="1824"/>
                    <a:pt x="270" y="1915"/>
                    <a:pt x="330" y="1956"/>
                  </a:cubicBezTo>
                  <a:cubicBezTo>
                    <a:pt x="378" y="1989"/>
                    <a:pt x="432" y="2008"/>
                    <a:pt x="485" y="2030"/>
                  </a:cubicBezTo>
                  <a:cubicBezTo>
                    <a:pt x="517" y="2043"/>
                    <a:pt x="578" y="2075"/>
                    <a:pt x="611" y="2075"/>
                  </a:cubicBezTo>
                </a:path>
              </a:pathLst>
            </a:custGeom>
            <a:noFill/>
            <a:ln cap="rnd" w="38160">
              <a:solidFill>
                <a:srgbClr val="000099"/>
              </a:solidFill>
              <a:prstDash val="lgDash"/>
              <a:round/>
              <a:headEnd len="lg" type="oval" w="lg"/>
              <a:tailEnd len="lg" type="oval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4" name="CustomShape 44"/>
            <p:cNvSpPr/>
            <p:nvPr/>
          </p:nvSpPr>
          <p:spPr>
            <a:xfrm>
              <a:off x="2293560" y="2541960"/>
              <a:ext cx="656640" cy="2816280"/>
            </a:xfrm>
            <a:custGeom>
              <a:avLst/>
              <a:gdLst/>
              <a:ahLst/>
              <a:rect l="l" t="t" r="r" b="b"/>
              <a:pathLst>
                <a:path w="414" h="1763">
                  <a:moveTo>
                    <a:pt x="0" y="0"/>
                  </a:moveTo>
                  <a:cubicBezTo>
                    <a:pt x="66" y="118"/>
                    <a:pt x="139" y="225"/>
                    <a:pt x="207" y="340"/>
                  </a:cubicBezTo>
                  <a:cubicBezTo>
                    <a:pt x="236" y="390"/>
                    <a:pt x="243" y="437"/>
                    <a:pt x="281" y="488"/>
                  </a:cubicBezTo>
                  <a:cubicBezTo>
                    <a:pt x="291" y="519"/>
                    <a:pt x="309" y="546"/>
                    <a:pt x="319" y="577"/>
                  </a:cubicBezTo>
                  <a:cubicBezTo>
                    <a:pt x="376" y="758"/>
                    <a:pt x="267" y="517"/>
                    <a:pt x="370" y="770"/>
                  </a:cubicBezTo>
                  <a:cubicBezTo>
                    <a:pt x="375" y="782"/>
                    <a:pt x="381" y="794"/>
                    <a:pt x="385" y="807"/>
                  </a:cubicBezTo>
                  <a:cubicBezTo>
                    <a:pt x="391" y="829"/>
                    <a:pt x="400" y="874"/>
                    <a:pt x="400" y="874"/>
                  </a:cubicBezTo>
                  <a:cubicBezTo>
                    <a:pt x="413" y="1010"/>
                    <a:pt x="414" y="995"/>
                    <a:pt x="400" y="1200"/>
                  </a:cubicBezTo>
                  <a:cubicBezTo>
                    <a:pt x="396" y="1262"/>
                    <a:pt x="359" y="1313"/>
                    <a:pt x="341" y="1370"/>
                  </a:cubicBezTo>
                  <a:cubicBezTo>
                    <a:pt x="338" y="1484"/>
                    <a:pt x="340" y="1598"/>
                    <a:pt x="333" y="1711"/>
                  </a:cubicBezTo>
                  <a:cubicBezTo>
                    <a:pt x="331" y="1739"/>
                    <a:pt x="285" y="1763"/>
                    <a:pt x="333" y="1763"/>
                  </a:cubicBezTo>
                </a:path>
              </a:pathLst>
            </a:custGeom>
            <a:noFill/>
            <a:ln cap="rnd" w="38160">
              <a:solidFill>
                <a:srgbClr val="000099"/>
              </a:solidFill>
              <a:prstDash val="lgDash"/>
              <a:round/>
              <a:headEnd len="lg" type="oval" w="lg"/>
              <a:tailEnd len="lg" type="oval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5" name="CustomShape 45"/>
            <p:cNvSpPr/>
            <p:nvPr/>
          </p:nvSpPr>
          <p:spPr>
            <a:xfrm>
              <a:off x="3891600" y="1973160"/>
              <a:ext cx="2597760" cy="3267000"/>
            </a:xfrm>
            <a:custGeom>
              <a:avLst/>
              <a:gdLst/>
              <a:ahLst/>
              <a:rect l="l" t="t" r="r" b="b"/>
              <a:pathLst>
                <a:path w="1637" h="2045">
                  <a:moveTo>
                    <a:pt x="0" y="0"/>
                  </a:moveTo>
                  <a:cubicBezTo>
                    <a:pt x="53" y="244"/>
                    <a:pt x="70" y="381"/>
                    <a:pt x="193" y="593"/>
                  </a:cubicBezTo>
                  <a:cubicBezTo>
                    <a:pt x="418" y="980"/>
                    <a:pt x="233" y="827"/>
                    <a:pt x="363" y="1000"/>
                  </a:cubicBezTo>
                  <a:cubicBezTo>
                    <a:pt x="446" y="1110"/>
                    <a:pt x="521" y="1226"/>
                    <a:pt x="615" y="1326"/>
                  </a:cubicBezTo>
                  <a:cubicBezTo>
                    <a:pt x="754" y="1473"/>
                    <a:pt x="940" y="1593"/>
                    <a:pt x="1104" y="1711"/>
                  </a:cubicBezTo>
                  <a:cubicBezTo>
                    <a:pt x="1223" y="1796"/>
                    <a:pt x="1330" y="1889"/>
                    <a:pt x="1452" y="1970"/>
                  </a:cubicBezTo>
                  <a:cubicBezTo>
                    <a:pt x="1525" y="2019"/>
                    <a:pt x="1553" y="2045"/>
                    <a:pt x="1637" y="2045"/>
                  </a:cubicBezTo>
                </a:path>
              </a:pathLst>
            </a:custGeom>
            <a:noFill/>
            <a:ln cap="rnd" w="38160">
              <a:solidFill>
                <a:srgbClr val="000099"/>
              </a:solidFill>
              <a:prstDash val="lgDash"/>
              <a:round/>
              <a:headEnd len="lg" type="oval" w="lg"/>
              <a:tailEnd len="lg" type="oval" w="lg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26" name="Group 46"/>
          <p:cNvGrpSpPr/>
          <p:nvPr/>
        </p:nvGrpSpPr>
        <p:grpSpPr>
          <a:xfrm>
            <a:off x="1713240" y="2142360"/>
            <a:ext cx="5376240" cy="3127320"/>
            <a:chOff x="1713240" y="2142360"/>
            <a:chExt cx="5376240" cy="3127320"/>
          </a:xfrm>
        </p:grpSpPr>
        <p:grpSp>
          <p:nvGrpSpPr>
            <p:cNvPr id="627" name="Group 47"/>
            <p:cNvGrpSpPr/>
            <p:nvPr/>
          </p:nvGrpSpPr>
          <p:grpSpPr>
            <a:xfrm>
              <a:off x="1713240" y="2142360"/>
              <a:ext cx="5034240" cy="2756160"/>
              <a:chOff x="1713240" y="2142360"/>
              <a:chExt cx="5034240" cy="2756160"/>
            </a:xfrm>
          </p:grpSpPr>
          <p:sp>
            <p:nvSpPr>
              <p:cNvPr id="628" name="CustomShape 48"/>
              <p:cNvSpPr/>
              <p:nvPr/>
            </p:nvSpPr>
            <p:spPr>
              <a:xfrm rot="5400000">
                <a:off x="2768400" y="3741120"/>
                <a:ext cx="1743120" cy="571320"/>
              </a:xfrm>
              <a:prstGeom prst="curvedConnector3">
                <a:avLst>
                  <a:gd name="adj1" fmla="val 50139"/>
                </a:avLst>
              </a:prstGeom>
              <a:noFill/>
              <a:ln cap="rnd" w="38160">
                <a:solidFill>
                  <a:srgbClr val="cc0066"/>
                </a:solidFill>
                <a:prstDash val="dash"/>
                <a:round/>
                <a:tailEnd len="sm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9" name="CustomShape 49"/>
              <p:cNvSpPr/>
              <p:nvPr/>
            </p:nvSpPr>
            <p:spPr>
              <a:xfrm flipH="1" rot="16200000">
                <a:off x="1279800" y="3889800"/>
                <a:ext cx="1441080" cy="574560"/>
              </a:xfrm>
              <a:prstGeom prst="curvedConnector3">
                <a:avLst>
                  <a:gd name="adj1" fmla="val 53657"/>
                </a:avLst>
              </a:prstGeom>
              <a:noFill/>
              <a:ln cap="rnd" w="38160">
                <a:solidFill>
                  <a:srgbClr val="cc0066"/>
                </a:solidFill>
                <a:prstDash val="dash"/>
                <a:round/>
                <a:tailEnd len="sm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30" name="CustomShape 50"/>
              <p:cNvSpPr/>
              <p:nvPr/>
            </p:nvSpPr>
            <p:spPr>
              <a:xfrm flipH="1" rot="16200000">
                <a:off x="4377600" y="2829960"/>
                <a:ext cx="2061000" cy="1038240"/>
              </a:xfrm>
              <a:prstGeom prst="curvedConnector2">
                <a:avLst/>
              </a:prstGeom>
              <a:noFill/>
              <a:ln cap="rnd" w="38160">
                <a:solidFill>
                  <a:srgbClr val="cc0066"/>
                </a:solidFill>
                <a:prstDash val="dash"/>
                <a:round/>
                <a:tailEnd len="sm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31" name="CustomShape 51"/>
              <p:cNvSpPr/>
              <p:nvPr/>
            </p:nvSpPr>
            <p:spPr>
              <a:xfrm flipH="1" rot="16200000">
                <a:off x="4107960" y="953640"/>
                <a:ext cx="1450800" cy="3828240"/>
              </a:xfrm>
              <a:prstGeom prst="curvedConnector3">
                <a:avLst>
                  <a:gd name="adj1" fmla="val 53634"/>
                </a:avLst>
              </a:prstGeom>
              <a:noFill/>
              <a:ln cap="rnd" w="38160">
                <a:solidFill>
                  <a:srgbClr val="cc0066"/>
                </a:solidFill>
                <a:prstDash val="dash"/>
                <a:round/>
                <a:tailEnd len="sm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32" name="CustomShape 52"/>
            <p:cNvSpPr/>
            <p:nvPr/>
          </p:nvSpPr>
          <p:spPr>
            <a:xfrm>
              <a:off x="1982880" y="4935600"/>
              <a:ext cx="609480" cy="334080"/>
            </a:xfrm>
            <a:prstGeom prst="rect">
              <a:avLst/>
            </a:prstGeom>
            <a:noFill/>
            <a:ln w="381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ctr">
                <a:lnSpc>
                  <a:spcPct val="100000"/>
                </a:lnSpc>
                <a:spcBef>
                  <a:spcPts val="799"/>
                </a:spcBef>
              </a:pPr>
              <a:r>
                <a:rPr b="1" lang="en-IN" sz="1600" spc="-1" strike="noStrike">
                  <a:solidFill>
                    <a:srgbClr val="000099"/>
                  </a:solidFill>
                  <a:latin typeface="Arial"/>
                  <a:ea typeface="ＭＳ Ｐゴシック"/>
                </a:rPr>
                <a:t>(F3)</a:t>
              </a:r>
              <a:endParaRPr b="0" lang="en-IN" sz="1600" spc="-1" strike="noStrike">
                <a:latin typeface="Arial"/>
              </a:endParaRPr>
            </a:p>
          </p:txBody>
        </p:sp>
        <p:sp>
          <p:nvSpPr>
            <p:cNvPr id="633" name="CustomShape 53"/>
            <p:cNvSpPr/>
            <p:nvPr/>
          </p:nvSpPr>
          <p:spPr>
            <a:xfrm>
              <a:off x="3049920" y="4935600"/>
              <a:ext cx="609480" cy="334080"/>
            </a:xfrm>
            <a:prstGeom prst="rect">
              <a:avLst/>
            </a:prstGeom>
            <a:noFill/>
            <a:ln w="381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ctr">
                <a:lnSpc>
                  <a:spcPct val="100000"/>
                </a:lnSpc>
                <a:spcBef>
                  <a:spcPts val="799"/>
                </a:spcBef>
              </a:pPr>
              <a:r>
                <a:rPr b="1" lang="en-IN" sz="1600" spc="-1" strike="noStrike">
                  <a:solidFill>
                    <a:srgbClr val="000099"/>
                  </a:solidFill>
                  <a:latin typeface="Arial"/>
                  <a:ea typeface="ＭＳ Ｐゴシック"/>
                </a:rPr>
                <a:t>(F4)</a:t>
              </a:r>
              <a:endParaRPr b="0" lang="en-IN" sz="1600" spc="-1" strike="noStrike">
                <a:latin typeface="Arial"/>
              </a:endParaRPr>
            </a:p>
          </p:txBody>
        </p:sp>
        <p:sp>
          <p:nvSpPr>
            <p:cNvPr id="634" name="CustomShape 54"/>
            <p:cNvSpPr/>
            <p:nvPr/>
          </p:nvSpPr>
          <p:spPr>
            <a:xfrm>
              <a:off x="5946480" y="4245120"/>
              <a:ext cx="609480" cy="334080"/>
            </a:xfrm>
            <a:prstGeom prst="rect">
              <a:avLst/>
            </a:prstGeom>
            <a:noFill/>
            <a:ln w="381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ctr">
                <a:lnSpc>
                  <a:spcPct val="100000"/>
                </a:lnSpc>
                <a:spcBef>
                  <a:spcPts val="799"/>
                </a:spcBef>
              </a:pPr>
              <a:r>
                <a:rPr b="1" lang="en-IN" sz="1600" spc="-1" strike="noStrike">
                  <a:solidFill>
                    <a:srgbClr val="000099"/>
                  </a:solidFill>
                  <a:latin typeface="Arial"/>
                  <a:ea typeface="ＭＳ Ｐゴシック"/>
                </a:rPr>
                <a:t>(F5)</a:t>
              </a:r>
              <a:endParaRPr b="0" lang="en-IN" sz="1600" spc="-1" strike="noStrike">
                <a:latin typeface="Arial"/>
              </a:endParaRPr>
            </a:p>
          </p:txBody>
        </p:sp>
        <p:sp>
          <p:nvSpPr>
            <p:cNvPr id="635" name="CustomShape 55"/>
            <p:cNvSpPr/>
            <p:nvPr/>
          </p:nvSpPr>
          <p:spPr>
            <a:xfrm>
              <a:off x="6480000" y="3708000"/>
              <a:ext cx="609480" cy="334080"/>
            </a:xfrm>
            <a:prstGeom prst="rect">
              <a:avLst/>
            </a:prstGeom>
            <a:noFill/>
            <a:ln w="381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ctr">
                <a:lnSpc>
                  <a:spcPct val="100000"/>
                </a:lnSpc>
                <a:spcBef>
                  <a:spcPts val="799"/>
                </a:spcBef>
              </a:pPr>
              <a:r>
                <a:rPr b="1" lang="en-IN" sz="1600" spc="-1" strike="noStrike">
                  <a:solidFill>
                    <a:srgbClr val="000099"/>
                  </a:solidFill>
                  <a:latin typeface="Arial"/>
                  <a:ea typeface="ＭＳ Ｐゴシック"/>
                </a:rPr>
                <a:t>(F2)</a:t>
              </a:r>
              <a:endParaRPr b="0" lang="en-IN" sz="1600" spc="-1" strike="noStrike">
                <a:latin typeface="Arial"/>
              </a:endParaRPr>
            </a:p>
          </p:txBody>
        </p:sp>
      </p:grpSp>
      <p:sp>
        <p:nvSpPr>
          <p:cNvPr id="636" name="CustomShape 56"/>
          <p:cNvSpPr/>
          <p:nvPr/>
        </p:nvSpPr>
        <p:spPr>
          <a:xfrm>
            <a:off x="6964200" y="2627280"/>
            <a:ext cx="1544400" cy="759960"/>
          </a:xfrm>
          <a:prstGeom prst="rect">
            <a:avLst/>
          </a:prstGeom>
          <a:solidFill>
            <a:schemeClr val="accent2"/>
          </a:solidFill>
          <a:ln w="9360">
            <a:noFill/>
          </a:ln>
          <a:effectLst>
            <a:outerShdw algn="ctr" blurRad="63500" dir="2700000" dist="107423" rotWithShape="0">
              <a:schemeClr val="bg2">
                <a:alpha val="74998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400" spc="-1" strike="noStrike" u="sng">
                <a:solidFill>
                  <a:srgbClr val="ffffff"/>
                </a:solidFill>
                <a:uFillTx/>
                <a:latin typeface="Times New Roman"/>
              </a:rPr>
              <a:t>Source:</a:t>
            </a:r>
            <a:br/>
            <a:r>
              <a:rPr b="0" lang="en-IN" sz="1400" spc="-1" strike="noStrike">
                <a:solidFill>
                  <a:srgbClr val="ffffff"/>
                </a:solidFill>
                <a:latin typeface="Times New Roman"/>
              </a:rPr>
              <a:t>Ian Phillips, ARM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ffffff"/>
                </a:solidFill>
                <a:latin typeface="Arial"/>
              </a:rPr>
              <a:t>VSIA 2001</a:t>
            </a:r>
            <a:endParaRPr b="0" lang="en-IN" sz="1600" spc="-1" strike="noStrike">
              <a:latin typeface="Arial"/>
            </a:endParaRPr>
          </a:p>
        </p:txBody>
      </p:sp>
    </p:spTree>
  </p:cSld>
  <p:transition>
    <p:pull dir="ru"/>
  </p:transition>
  <p:timing>
    <p:tnLst>
      <p:par>
        <p:cTn id="86" dur="indefinite" restart="never" nodeType="tmRoot">
          <p:childTnLst>
            <p:seq>
              <p:cTn id="87" dur="indefinite" nodeType="mainSeq">
                <p:childTnLst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2" dur="5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3" dur="5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nodeType="click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98" dur="5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  <p:animClr clrSpc="rgb">
                                      <p:cBhvr>
                                        <p:cTn id="99" dur="1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nodeType="click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104" dur="5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TextShape 1"/>
          <p:cNvSpPr txBox="1"/>
          <p:nvPr/>
        </p:nvSpPr>
        <p:spPr>
          <a:xfrm>
            <a:off x="685800" y="152280"/>
            <a:ext cx="77720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Synchronous languages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8" name="CustomShape 2"/>
          <p:cNvSpPr/>
          <p:nvPr/>
        </p:nvSpPr>
        <p:spPr>
          <a:xfrm>
            <a:off x="151920" y="1066680"/>
            <a:ext cx="8553960" cy="5266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216000" indent="-216000">
              <a:lnSpc>
                <a:spcPct val="11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Started in the 80's</a:t>
            </a:r>
            <a:endParaRPr b="0" lang="en-IN" sz="2400" spc="-1" strike="noStrike">
              <a:latin typeface="Arial"/>
            </a:endParaRPr>
          </a:p>
          <a:p>
            <a:pPr marL="457200">
              <a:lnSpc>
                <a:spcPct val="110000"/>
              </a:lnSpc>
            </a:pPr>
            <a:r>
              <a:rPr b="0" lang="en-IN" sz="2100" spc="-1" strike="noStrike">
                <a:solidFill>
                  <a:srgbClr val="009999"/>
                </a:solidFill>
                <a:latin typeface="Arial"/>
                <a:ea typeface="ＭＳ Ｐゴシック"/>
              </a:rPr>
              <a:t>Esterel</a:t>
            </a:r>
            <a:r>
              <a:rPr b="0" lang="en-IN" sz="21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 : Ecole des Mines / INRIA, </a:t>
            </a:r>
            <a:r>
              <a:rPr b="0" lang="en-IN" sz="2100" spc="-1" strike="noStrike">
                <a:solidFill>
                  <a:srgbClr val="009999"/>
                </a:solidFill>
                <a:latin typeface="Arial"/>
                <a:ea typeface="ＭＳ Ｐゴシック"/>
              </a:rPr>
              <a:t>SyncCharts</a:t>
            </a:r>
            <a:r>
              <a:rPr b="0" lang="en-IN" sz="21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 : U. Nice</a:t>
            </a:r>
            <a:endParaRPr b="0" lang="en-IN" sz="2100" spc="-1" strike="noStrike">
              <a:latin typeface="Arial"/>
            </a:endParaRPr>
          </a:p>
          <a:p>
            <a:pPr marL="457200">
              <a:lnSpc>
                <a:spcPct val="110000"/>
              </a:lnSpc>
            </a:pPr>
            <a:r>
              <a:rPr b="0" lang="en-IN" sz="2100" spc="-1" strike="noStrike">
                <a:solidFill>
                  <a:srgbClr val="009999"/>
                </a:solidFill>
                <a:latin typeface="Arial"/>
                <a:ea typeface="ＭＳ Ｐゴシック"/>
              </a:rPr>
              <a:t>Lustre</a:t>
            </a:r>
            <a:r>
              <a:rPr b="0" lang="en-IN" sz="21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 : IMAG, </a:t>
            </a:r>
            <a:r>
              <a:rPr b="0" lang="en-IN" sz="2100" spc="-1" strike="noStrike">
                <a:solidFill>
                  <a:srgbClr val="009999"/>
                </a:solidFill>
                <a:latin typeface="Arial"/>
                <a:ea typeface="ＭＳ Ｐゴシック"/>
              </a:rPr>
              <a:t>Signal</a:t>
            </a:r>
            <a:r>
              <a:rPr b="0" lang="en-IN" sz="21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 : INRIA Rennes</a:t>
            </a:r>
            <a:endParaRPr b="0" lang="en-IN" sz="2100" spc="-1" strike="noStrike">
              <a:latin typeface="Arial"/>
            </a:endParaRPr>
          </a:p>
          <a:p>
            <a:pPr marL="457200">
              <a:lnSpc>
                <a:spcPct val="110000"/>
              </a:lnSpc>
            </a:pPr>
            <a:r>
              <a:rPr b="0" lang="en-IN" sz="2100" spc="-1" strike="noStrike">
                <a:solidFill>
                  <a:srgbClr val="009999"/>
                </a:solidFill>
                <a:latin typeface="Arial"/>
                <a:ea typeface="ＭＳ Ｐゴシック"/>
              </a:rPr>
              <a:t>Lava</a:t>
            </a:r>
            <a:r>
              <a:rPr b="0" lang="en-IN" sz="21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 : Chalmers, Xilinx</a:t>
            </a:r>
            <a:endParaRPr b="0" lang="en-IN" sz="2100" spc="-1" strike="noStrike">
              <a:latin typeface="Arial"/>
            </a:endParaRPr>
          </a:p>
          <a:p>
            <a:pPr marL="457200">
              <a:lnSpc>
                <a:spcPct val="11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Started in the mid-90's</a:t>
            </a:r>
            <a:endParaRPr b="0" lang="en-IN" sz="2400" spc="-1" strike="noStrike">
              <a:latin typeface="Arial"/>
            </a:endParaRPr>
          </a:p>
          <a:p>
            <a:pPr lvl="1" marL="457200" indent="-216000">
              <a:lnSpc>
                <a:spcPct val="110000"/>
              </a:lnSpc>
              <a:buClr>
                <a:srgbClr val="009999"/>
              </a:buClr>
              <a:buFont typeface="Symbol" charset="2"/>
              <a:buChar char=""/>
            </a:pPr>
            <a:r>
              <a:rPr b="0" lang="en-IN" sz="2400" spc="-1" strike="noStrike">
                <a:solidFill>
                  <a:srgbClr val="009999"/>
                </a:solidFill>
                <a:latin typeface="Arial"/>
                <a:ea typeface="ＭＳ Ｐゴシック"/>
              </a:rPr>
              <a:t>Handel-C</a:t>
            </a: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: </a:t>
            </a:r>
            <a:r>
              <a:rPr b="0" lang="en-IN" sz="24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University of Oxford, Celoxica Inc.</a:t>
            </a:r>
            <a:endParaRPr b="0" lang="en-IN" sz="2400" spc="-1" strike="noStrike">
              <a:latin typeface="Arial"/>
            </a:endParaRPr>
          </a:p>
          <a:p>
            <a:pPr marL="216000" indent="-216000">
              <a:lnSpc>
                <a:spcPct val="11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Industrial use in the 90's</a:t>
            </a:r>
            <a:endParaRPr b="0" lang="en-IN" sz="2400" spc="-1" strike="noStrike">
              <a:latin typeface="Arial"/>
            </a:endParaRPr>
          </a:p>
          <a:p>
            <a:pPr marL="457200">
              <a:lnSpc>
                <a:spcPct val="110000"/>
              </a:lnSpc>
            </a:pPr>
            <a:r>
              <a:rPr b="0" lang="en-IN" sz="2100" spc="-1" strike="noStrike">
                <a:solidFill>
                  <a:srgbClr val="009999"/>
                </a:solidFill>
                <a:latin typeface="Arial"/>
                <a:ea typeface="ＭＳ Ｐゴシック"/>
              </a:rPr>
              <a:t>Lustre</a:t>
            </a:r>
            <a:r>
              <a:rPr b="0" lang="en-IN" sz="21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 / </a:t>
            </a:r>
            <a:r>
              <a:rPr b="0" lang="en-IN" sz="2100" spc="-1" strike="noStrike">
                <a:solidFill>
                  <a:srgbClr val="009999"/>
                </a:solidFill>
                <a:latin typeface="Arial"/>
                <a:ea typeface="ＭＳ Ｐゴシック"/>
              </a:rPr>
              <a:t>SCADE</a:t>
            </a:r>
            <a:r>
              <a:rPr b="0" lang="en-IN" sz="21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 : nuclear plants (Schneider), avionics (Airbus)</a:t>
            </a:r>
            <a:endParaRPr b="0" lang="en-IN" sz="2100" spc="-1" strike="noStrike">
              <a:latin typeface="Arial"/>
            </a:endParaRPr>
          </a:p>
          <a:p>
            <a:pPr marL="457200">
              <a:lnSpc>
                <a:spcPct val="110000"/>
              </a:lnSpc>
            </a:pPr>
            <a:r>
              <a:rPr b="0" lang="en-IN" sz="2100" spc="-1" strike="noStrike">
                <a:solidFill>
                  <a:srgbClr val="009999"/>
                </a:solidFill>
                <a:latin typeface="Arial"/>
                <a:ea typeface="ＭＳ Ｐゴシック"/>
              </a:rPr>
              <a:t>Esterel</a:t>
            </a:r>
            <a:r>
              <a:rPr b="0" lang="en-IN" sz="21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 : avionics (Dassault), telecom</a:t>
            </a:r>
            <a:endParaRPr b="0" lang="en-IN" sz="2100" spc="-1" strike="noStrike">
              <a:latin typeface="Arial"/>
            </a:endParaRPr>
          </a:p>
          <a:p>
            <a:pPr marL="457200">
              <a:lnSpc>
                <a:spcPct val="110000"/>
              </a:lnSpc>
            </a:pPr>
            <a:endParaRPr b="0" lang="en-IN" sz="2100" spc="-1" strike="noStrike">
              <a:latin typeface="Arial"/>
            </a:endParaRPr>
          </a:p>
          <a:p>
            <a:pPr marL="457200">
              <a:lnSpc>
                <a:spcPct val="11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=&gt; Full development in the 2000's</a:t>
            </a:r>
            <a:endParaRPr b="0" lang="en-IN" sz="2400" spc="-1" strike="noStrike">
              <a:latin typeface="Arial"/>
            </a:endParaRPr>
          </a:p>
          <a:p>
            <a:pPr marL="457200">
              <a:lnSpc>
                <a:spcPct val="110000"/>
              </a:lnSpc>
            </a:pPr>
            <a:r>
              <a:rPr b="0" lang="en-IN" sz="2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avionics:</a:t>
            </a:r>
            <a:r>
              <a:rPr b="0" lang="en-IN" sz="21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 Airbus, Dassault, Elbit, Eurocopter, SNECMA,  Thales,... </a:t>
            </a:r>
            <a:endParaRPr b="0" lang="en-IN" sz="2100" spc="-1" strike="noStrike">
              <a:latin typeface="Arial"/>
            </a:endParaRPr>
          </a:p>
          <a:p>
            <a:pPr marL="457200">
              <a:lnSpc>
                <a:spcPct val="110000"/>
              </a:lnSpc>
            </a:pPr>
            <a:r>
              <a:rPr b="0" lang="en-IN" sz="2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automotive:</a:t>
            </a:r>
            <a:r>
              <a:rPr b="0" lang="en-IN" sz="21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 AUDI, GM, PSA,...</a:t>
            </a:r>
            <a:endParaRPr b="0" lang="en-IN" sz="2100" spc="-1" strike="noStrike">
              <a:latin typeface="Arial"/>
            </a:endParaRPr>
          </a:p>
          <a:p>
            <a:pPr marL="457200">
              <a:lnSpc>
                <a:spcPct val="110000"/>
              </a:lnSpc>
            </a:pPr>
            <a:r>
              <a:rPr b="0" lang="en-IN" sz="2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hardware pilot projects / experiments: </a:t>
            </a:r>
            <a:r>
              <a:rPr b="0" lang="en-IN" sz="21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TI, STM, Xilinx, Intel, Thales </a:t>
            </a:r>
            <a:endParaRPr b="0" lang="en-IN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TextShape 1"/>
          <p:cNvSpPr txBox="1"/>
          <p:nvPr/>
        </p:nvSpPr>
        <p:spPr>
          <a:xfrm>
            <a:off x="457200" y="274680"/>
            <a:ext cx="8229240" cy="63936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Trends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0" name="TextShape 2"/>
          <p:cNvSpPr txBox="1"/>
          <p:nvPr/>
        </p:nvSpPr>
        <p:spPr>
          <a:xfrm>
            <a:off x="457200" y="914400"/>
            <a:ext cx="8229240" cy="594324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3080" indent="-342720">
              <a:lnSpc>
                <a:spcPct val="8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Moore’s Law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IC transistor capacity doubles every 18 mths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1981: leading edge chip had 10k transistors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2002: leading edge chip has 150M transistors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2010: Leading edge Intel processor has 0.5B trans in 107sq.mm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2014: Leading edge Intel processor has 2.0B trans in 89sq.mm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2019: Leading edge Intel processor has 8.5B trans in 83sq.mm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Why? reducing trans size, increasing chip size, clever circuits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Changing due to paradigm shifts: sys design tools, nanotech, ...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80000"/>
              </a:lnSpc>
              <a:spcBef>
                <a:spcPts val="240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Designer productivity has improved due  to better tools: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Compilation/Synthesis tools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Libraries/IP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Test/verification tools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Standards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Languages and frameworks (Handel-C, Lava, Esterel, …)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1981: designer produced 100 transistors per month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2002: designer produces 5000 transistors per month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2020: designer produces ???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CustomShape 1"/>
          <p:cNvSpPr/>
          <p:nvPr/>
        </p:nvSpPr>
        <p:spPr>
          <a:xfrm>
            <a:off x="2090880" y="2907000"/>
            <a:ext cx="5488200" cy="4560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38160" rIns="38160" tIns="38160" bIns="38160">
            <a:noAutofit/>
          </a:bodyPr>
          <a:p>
            <a:pPr marL="424800" indent="-4244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IN" sz="3200" spc="-1" strike="noStrike">
                <a:solidFill>
                  <a:srgbClr val="000000"/>
                </a:solidFill>
                <a:latin typeface="Century Gothic"/>
                <a:ea typeface="Calibri Bold"/>
              </a:rPr>
              <a:t>Design of Solutions</a:t>
            </a:r>
            <a:endParaRPr b="0" lang="en-IN" sz="3200" spc="-1" strike="noStrike">
              <a:latin typeface="Arial"/>
            </a:endParaRPr>
          </a:p>
          <a:p>
            <a:pPr marL="424800" indent="-4244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IN" sz="3200" spc="-1" strike="noStrike">
                <a:solidFill>
                  <a:srgbClr val="000000"/>
                </a:solidFill>
                <a:latin typeface="Century Gothic"/>
                <a:ea typeface="Calibri Bold"/>
              </a:rPr>
              <a:t>Investigation</a:t>
            </a:r>
            <a:endParaRPr b="0" lang="en-IN" sz="3200" spc="-1" strike="noStrike">
              <a:latin typeface="Arial"/>
            </a:endParaRPr>
          </a:p>
          <a:p>
            <a:pPr marL="424800" indent="-4244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IN" sz="3200" spc="-1" strike="noStrike">
                <a:solidFill>
                  <a:srgbClr val="000000"/>
                </a:solidFill>
                <a:latin typeface="Century Gothic"/>
                <a:ea typeface="Calibri Bold"/>
              </a:rPr>
              <a:t>Modern Tool Usage</a:t>
            </a:r>
            <a:endParaRPr b="0" lang="en-IN" sz="3200" spc="-1" strike="noStrike">
              <a:latin typeface="Arial"/>
            </a:endParaRPr>
          </a:p>
          <a:p>
            <a:pPr marL="424800" indent="-4244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IN" sz="3200" spc="-1" strike="noStrike">
                <a:solidFill>
                  <a:srgbClr val="000000"/>
                </a:solidFill>
                <a:latin typeface="Century Gothic"/>
                <a:ea typeface="Calibri Bold"/>
              </a:rPr>
              <a:t>Individual &amp; Team Work</a:t>
            </a:r>
            <a:endParaRPr b="0" lang="en-IN" sz="3200" spc="-1" strike="noStrike">
              <a:latin typeface="Arial"/>
            </a:endParaRPr>
          </a:p>
          <a:p>
            <a:pPr marL="424800" indent="-4244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IN" sz="3200" spc="-1" strike="noStrike">
                <a:solidFill>
                  <a:srgbClr val="000000"/>
                </a:solidFill>
                <a:latin typeface="Century Gothic"/>
                <a:ea typeface="Calibri Bold"/>
              </a:rPr>
              <a:t>Communication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642" name="CustomShape 2"/>
          <p:cNvSpPr/>
          <p:nvPr/>
        </p:nvSpPr>
        <p:spPr>
          <a:xfrm>
            <a:off x="0" y="1394280"/>
            <a:ext cx="9143640" cy="149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en-IN" sz="3200" spc="-1" strike="noStrike">
                <a:solidFill>
                  <a:srgbClr val="000000"/>
                </a:solidFill>
                <a:latin typeface="Century Gothic"/>
              </a:rPr>
              <a:t>KNOWLEDGE OR SKILLS REQUIRED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643" name="CustomShape 3"/>
          <p:cNvSpPr/>
          <p:nvPr/>
        </p:nvSpPr>
        <p:spPr>
          <a:xfrm>
            <a:off x="-76320" y="76320"/>
            <a:ext cx="9143640" cy="149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en-IN" sz="4800" spc="-1" strike="noStrike">
                <a:solidFill>
                  <a:srgbClr val="ff0000"/>
                </a:solidFill>
                <a:latin typeface="Century Gothic"/>
              </a:rPr>
              <a:t>How do we get there?</a:t>
            </a:r>
            <a:endParaRPr b="0" lang="en-IN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fruit_sorter_full (Converted).mov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5" dur="indefinite" restart="never" nodeType="tmRoot">
          <p:childTnLst>
            <p:seq>
              <p:cTn id="106" dur="indefinite" nodeType="mainSeq">
                <p:childTnLst>
                  <p:par>
                    <p:cTn id="107" fill="hold">
                      <p:stCondLst>
                        <p:cond delay="0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110" dur="69335" fill="hold"/>
                                        <p:tgtEl>
                                          <p:spTgt spid="6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111" restart="whenNotActive" nodeType="interactiveSeq" fill="hold">
                <p:stCondLst>
                  <p:cond delay="0" evt="onClick">
                    <p:tgtEl>
                      <p:spTgt spid="644"/>
                    </p:tgtEl>
                  </p:cond>
                </p:stCondLst>
                <p:childTnLst>
                  <p:par>
                    <p:cTn id="112" fill="hold">
                      <p:stCondLst>
                        <p:cond delay="0" evt="onClick">
                          <p:tgtEl>
                            <p:spTgt spid="644"/>
                          </p:tgtEl>
                        </p:cond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5" dur="1" fill="hold"/>
                                        <p:tgtEl>
                                          <p:spTgt spid="6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TextShape 1"/>
          <p:cNvSpPr txBox="1"/>
          <p:nvPr/>
        </p:nvSpPr>
        <p:spPr>
          <a:xfrm>
            <a:off x="380880" y="0"/>
            <a:ext cx="8457840" cy="761760"/>
          </a:xfrm>
          <a:prstGeom prst="rect">
            <a:avLst/>
          </a:prstGeom>
          <a:noFill/>
          <a:ln w="9360">
            <a:noFill/>
          </a:ln>
        </p:spPr>
        <p:txBody>
          <a:bodyPr lIns="92160" rIns="92160" tIns="46080" bIns="4608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66ff"/>
                </a:solidFill>
                <a:latin typeface="Arial"/>
                <a:ea typeface="ＭＳ Ｐゴシック"/>
              </a:rPr>
              <a:t>Academic Program (Minor?)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6" name="TextShape 2"/>
          <p:cNvSpPr txBox="1"/>
          <p:nvPr/>
        </p:nvSpPr>
        <p:spPr>
          <a:xfrm>
            <a:off x="228600" y="762120"/>
            <a:ext cx="8915040" cy="5866920"/>
          </a:xfrm>
          <a:prstGeom prst="rect">
            <a:avLst/>
          </a:prstGeom>
          <a:noFill/>
          <a:ln w="9360">
            <a:noFill/>
          </a:ln>
        </p:spPr>
        <p:txBody>
          <a:bodyPr lIns="92160" rIns="92160" tIns="46080" bIns="46080">
            <a:noAutofit/>
          </a:bodyPr>
          <a:p>
            <a:pPr marL="343080" indent="-34272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M.Tech. Course: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CS684 Embedded Systems (Software) / Sem 2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83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Background required: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Basic understanding of Operating Systems at UG level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 programming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Related courses: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EE617 Sensors in Instrumentation / Sem 1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EE616 Electronic System Design / Sem 1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EE712 Embedded Systems Design / Sem 2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CS684: Takeaways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Insight into system design for embedded/ time-critical apps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satisfaction of building (hw/sw) system to solve a problem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TextShape 1"/>
          <p:cNvSpPr txBox="1"/>
          <p:nvPr/>
        </p:nvSpPr>
        <p:spPr>
          <a:xfrm>
            <a:off x="380880" y="0"/>
            <a:ext cx="8457840" cy="761760"/>
          </a:xfrm>
          <a:prstGeom prst="rect">
            <a:avLst/>
          </a:prstGeom>
          <a:noFill/>
          <a:ln w="9360">
            <a:noFill/>
          </a:ln>
        </p:spPr>
        <p:txBody>
          <a:bodyPr lIns="92160" rIns="92160" tIns="46080" bIns="4608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73"/>
                </a:solidFill>
                <a:latin typeface="Arial"/>
                <a:ea typeface="ＭＳ Ｐゴシック"/>
              </a:rPr>
              <a:t>Guidelines (CS684)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8" name="TextShape 2"/>
          <p:cNvSpPr txBox="1"/>
          <p:nvPr/>
        </p:nvSpPr>
        <p:spPr>
          <a:xfrm>
            <a:off x="114480" y="768960"/>
            <a:ext cx="8915040" cy="6088680"/>
          </a:xfrm>
          <a:prstGeom prst="rect">
            <a:avLst/>
          </a:prstGeom>
          <a:noFill/>
          <a:ln w="9360">
            <a:noFill/>
          </a:ln>
        </p:spPr>
        <p:txBody>
          <a:bodyPr lIns="92160" rIns="92160" tIns="46080" bIns="46080">
            <a:noAutofit/>
          </a:bodyPr>
          <a:p>
            <a:pPr marL="343080" indent="-342720">
              <a:lnSpc>
                <a:spcPct val="100000"/>
              </a:lnSpc>
              <a:spcBef>
                <a:spcPts val="839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Compulsory Labs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(on Wed):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7 labs (introduction to Embedded Systems)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839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Compulsory Workshop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(on 2 Sat):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Introduction to IoT System Building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839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Evaluation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10% Quiz, 10% Assignments, 10% 2 weekend wkshp, 10% Wed. labs, 40%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Project </a:t>
            </a: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(with 10% project-based endsem/individually assessed)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, 20% Midsem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Surprise quizzes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Percentages may be tweaked as we progress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Project seeded pre-midsem, implemented post midsem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TextShape 1"/>
          <p:cNvSpPr txBox="1"/>
          <p:nvPr/>
        </p:nvSpPr>
        <p:spPr>
          <a:xfrm>
            <a:off x="457200" y="274680"/>
            <a:ext cx="8229240" cy="5630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Technological &amp; economic drivers of change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TextShape 2"/>
          <p:cNvSpPr txBox="1"/>
          <p:nvPr/>
        </p:nvSpPr>
        <p:spPr>
          <a:xfrm>
            <a:off x="457200" y="1143000"/>
            <a:ext cx="8229240" cy="49827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Nature of  silicon industry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Extraordinary consequences of Moore’s Law.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Focus moving away from ASIC (application specific chip) technology towards standard chip products and thus lower prototype costs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Big winner: reconfigurable hardware - in particular FPGA chips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Can reduce the $6M development cost of a new chip to a few dollars and a few days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TextShape 1"/>
          <p:cNvSpPr txBox="1"/>
          <p:nvPr/>
        </p:nvSpPr>
        <p:spPr>
          <a:xfrm>
            <a:off x="457200" y="274680"/>
            <a:ext cx="8229240" cy="5630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Course Details (No Audit)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0" name="TextShape 2"/>
          <p:cNvSpPr txBox="1"/>
          <p:nvPr/>
        </p:nvSpPr>
        <p:spPr>
          <a:xfrm>
            <a:off x="457200" y="838080"/>
            <a:ext cx="8229240" cy="601956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3080" indent="-342720">
              <a:lnSpc>
                <a:spcPct val="9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Mail ids: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9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Moodle based interaction with TAs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9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Faculty: </a:t>
            </a:r>
            <a:r>
              <a:rPr b="0" lang="en-US" sz="2800" spc="-1" strike="noStrike" u="sng">
                <a:solidFill>
                  <a:srgbClr val="009999"/>
                </a:solidFill>
                <a:uFillTx/>
                <a:latin typeface="Arial"/>
                <a:ea typeface="ＭＳ Ｐゴシック"/>
              </a:rPr>
              <a:t>kavi@cse.iitb.ac.in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Assignments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9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On Moodle - subscribe to 'CS 684' on Moodle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9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 u="sng">
                <a:solidFill>
                  <a:srgbClr val="009999"/>
                </a:solidFill>
                <a:uFillTx/>
                <a:latin typeface="Arial"/>
                <a:ea typeface="ＭＳ Ｐゴシック"/>
                <a:hlinkClick r:id="rId1"/>
              </a:rPr>
              <a:t>http://moodle.iitb.ac.in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Lab team: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9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Lohit, Kalind, Rutuja, Omkar, Kedar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Workshop Team: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9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Lohit, Omkar, Avijit, Vikrant, Andrea, Rutuja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CS684 TA: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9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Diptesh Kanojia (Lead TA) diptesh@cse...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TextShape 1"/>
          <p:cNvSpPr txBox="1"/>
          <p:nvPr/>
        </p:nvSpPr>
        <p:spPr>
          <a:xfrm>
            <a:off x="457200" y="76320"/>
            <a:ext cx="8229240" cy="63936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Microcontroller Labs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2" name="TextShape 2"/>
          <p:cNvSpPr txBox="1"/>
          <p:nvPr/>
        </p:nvSpPr>
        <p:spPr>
          <a:xfrm>
            <a:off x="228600" y="685800"/>
            <a:ext cx="8686440" cy="617184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3080" indent="-342720">
              <a:lnSpc>
                <a:spcPct val="9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Dates: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9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Wednesdays (beginning 22</a:t>
            </a:r>
            <a:r>
              <a:rPr b="0" lang="en-US" sz="2400" spc="-1" strike="noStrike" baseline="30000">
                <a:solidFill>
                  <a:srgbClr val="000000"/>
                </a:solidFill>
                <a:latin typeface="Arial"/>
                <a:ea typeface="ＭＳ Ｐゴシック"/>
              </a:rPr>
              <a:t>nd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Jan., Intro on Thu. 16 Jan.)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Introduction to Microcontroller concepts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9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Intro to Atmega2560, Peripherals and Visual Studio Code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9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Understanding GPIO and Peripherals of Atmega2560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9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Interrupts/Timers, PWM and Servo Motor Interfacing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9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Introduction to RTOS using ESP32 Microcontroller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9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ADC/Interfacing Joystick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Applications: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9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Automation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9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IoT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TextShape 1"/>
          <p:cNvSpPr txBox="1"/>
          <p:nvPr/>
        </p:nvSpPr>
        <p:spPr>
          <a:xfrm>
            <a:off x="533520" y="152280"/>
            <a:ext cx="7772040" cy="60912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Conclusion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4" name="TextShape 2"/>
          <p:cNvSpPr txBox="1"/>
          <p:nvPr/>
        </p:nvSpPr>
        <p:spPr>
          <a:xfrm>
            <a:off x="457200" y="838080"/>
            <a:ext cx="8686440" cy="563832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We have simultaneous optimisations of competing design metrics: speed, size, power, complexity, etc.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We need a “Renaissance Engineer”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333399"/>
              </a:buClr>
              <a:buFont typeface="Symbol" charset="2"/>
              <a:buChar char=""/>
            </a:pPr>
            <a:r>
              <a:rPr b="0" lang="en-US" sz="24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w/holistic view of design process &amp; comfortable with   technologies ranging from hw, sw to formal methods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Maturation of system-building tools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333399"/>
              </a:buClr>
              <a:buFont typeface="Symbol" charset="2"/>
              <a:buChar char=""/>
            </a:pPr>
            <a:r>
              <a:rPr b="0" lang="en-US" sz="24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Enables unified view of hardware/ software co-design.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Design efforts focus at higher levels of abstraction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	</a:t>
            </a:r>
            <a:r>
              <a:rPr b="0" lang="en-US" sz="28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=&gt; </a:t>
            </a:r>
            <a:r>
              <a:rPr b="0" lang="en-US" sz="24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Abstract specifications refined into programs </a:t>
            </a:r>
            <a:br/>
            <a:r>
              <a:rPr b="0" lang="en-US" sz="24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	</a:t>
            </a:r>
            <a:r>
              <a:rPr b="0" lang="en-US" sz="24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	</a:t>
            </a:r>
            <a:r>
              <a:rPr b="0" lang="en-US" sz="24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then into gates and logic.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ff0000"/>
              </a:buClr>
              <a:buFont typeface="Symbol" charset="2"/>
              <a:buChar char=""/>
            </a:pPr>
            <a:r>
              <a:rPr b="1" lang="en-US" sz="2800" spc="-1" strike="noStrike">
                <a:solidFill>
                  <a:srgbClr val="ff0000"/>
                </a:solidFill>
                <a:latin typeface="Arial"/>
                <a:ea typeface="ＭＳ Ｐゴシック"/>
              </a:rPr>
              <a:t>There is no fundamental difference of between what hardware and software can implement.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TextShape 1"/>
          <p:cNvSpPr txBox="1"/>
          <p:nvPr/>
        </p:nvSpPr>
        <p:spPr>
          <a:xfrm>
            <a:off x="762120" y="2514600"/>
            <a:ext cx="7772040" cy="146952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5400" spc="-1" strike="noStrike">
                <a:solidFill>
                  <a:srgbClr val="ff0000"/>
                </a:solidFill>
                <a:latin typeface="Arial"/>
                <a:ea typeface="ＭＳ Ｐゴシック"/>
              </a:rPr>
              <a:t>Internet of Things (IoT)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0" y="0"/>
            <a:ext cx="9143640" cy="149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c000"/>
                </a:solidFill>
                <a:latin typeface="Century Gothic"/>
              </a:rPr>
              <a:t>Internet of Things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381" name="Picture 5" descr="Screenshot 2017-10-12 00.16.57.png"/>
          <p:cNvPicPr/>
          <p:nvPr/>
        </p:nvPicPr>
        <p:blipFill>
          <a:blip r:embed="rId1"/>
          <a:stretch/>
        </p:blipFill>
        <p:spPr>
          <a:xfrm>
            <a:off x="0" y="-97200"/>
            <a:ext cx="9295920" cy="6954840"/>
          </a:xfrm>
          <a:prstGeom prst="rect">
            <a:avLst/>
          </a:prstGeom>
          <a:ln>
            <a:noFill/>
          </a:ln>
        </p:spPr>
      </p:pic>
      <p:sp>
        <p:nvSpPr>
          <p:cNvPr id="382" name="CustomShape 2"/>
          <p:cNvSpPr/>
          <p:nvPr/>
        </p:nvSpPr>
        <p:spPr>
          <a:xfrm>
            <a:off x="2236320" y="177840"/>
            <a:ext cx="5329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Shape of Things to Come… IoT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Picture 8" descr="Screenshot 2017-10-12 00.20.41.png"/>
          <p:cNvPicPr/>
          <p:nvPr/>
        </p:nvPicPr>
        <p:blipFill>
          <a:blip r:embed="rId1"/>
          <a:stretch/>
        </p:blipFill>
        <p:spPr>
          <a:xfrm>
            <a:off x="0" y="0"/>
            <a:ext cx="9454320" cy="7086240"/>
          </a:xfrm>
          <a:prstGeom prst="rect">
            <a:avLst/>
          </a:prstGeom>
          <a:ln>
            <a:noFill/>
          </a:ln>
        </p:spPr>
      </p:pic>
      <p:pic>
        <p:nvPicPr>
          <p:cNvPr id="384" name="Picture 9" descr="Screenshot 2017-10-12 00.22.57.png"/>
          <p:cNvPicPr/>
          <p:nvPr/>
        </p:nvPicPr>
        <p:blipFill>
          <a:blip r:embed="rId2"/>
          <a:stretch/>
        </p:blipFill>
        <p:spPr>
          <a:xfrm>
            <a:off x="8221680" y="0"/>
            <a:ext cx="1226880" cy="1458000"/>
          </a:xfrm>
          <a:prstGeom prst="rect">
            <a:avLst/>
          </a:prstGeom>
          <a:ln>
            <a:noFill/>
          </a:ln>
        </p:spPr>
      </p:pic>
      <p:pic>
        <p:nvPicPr>
          <p:cNvPr id="385" name="Picture 3" descr="Screenshot 2017-10-12 00.52.09.png"/>
          <p:cNvPicPr/>
          <p:nvPr/>
        </p:nvPicPr>
        <p:blipFill>
          <a:blip r:embed="rId3"/>
          <a:stretch/>
        </p:blipFill>
        <p:spPr>
          <a:xfrm>
            <a:off x="76320" y="6481080"/>
            <a:ext cx="10286640" cy="401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13973</TotalTime>
  <Application>LibreOffice/6.3.4.2$Linux_X86_64 LibreOffice_project/30$Build-2</Application>
  <Words>3351</Words>
  <Paragraphs>569</Paragraphs>
  <Company>KReSIT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2018-01-04T09:10:25Z</dcterms:created>
  <dc:creator>Dr. Kavi Arya</dc:creator>
  <dc:description/>
  <dc:language>en-IN</dc:language>
  <cp:lastModifiedBy/>
  <cp:lastPrinted>2013-07-17T13:45:32Z</cp:lastPrinted>
  <dcterms:modified xsi:type="dcterms:W3CDTF">2020-02-21T23:10:00Z</dcterms:modified>
  <cp:revision>80</cp:revision>
  <dc:subject/>
  <dc:title>Slide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KReSIT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1</vt:i4>
  </property>
  <property fmtid="{D5CDD505-2E9C-101B-9397-08002B2CF9AE}" pid="8" name="Notes">
    <vt:i4>13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62</vt:i4>
  </property>
</Properties>
</file>